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s/slide47.xml" ContentType="application/vnd.openxmlformats-officedocument.presentationml.slide+xml"/>
  <Override PartName="/ppt/slides/slide56.xml" ContentType="application/vnd.openxmlformats-officedocument.presentationml.slide+xml"/>
  <Override PartName="/ppt/slides/slide58.xml" ContentType="application/vnd.openxmlformats-officedocument.presentationml.slide+xml"/>
  <Override PartName="/ppt/slides/slide67.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s/slide45.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s/slide7.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68.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s/slide66.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slides/slide64.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Default Extension="jpeg" ContentType="image/jpeg"/>
  <Override PartName="/ppt/slideLayouts/slideLayout3.xml" ContentType="application/vnd.openxmlformats-officedocument.presentationml.slideLayout+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0.xml" ContentType="application/vnd.openxmlformats-officedocument.presentationml.slideLayout+xml"/>
  <Override PartName="/ppt/slides/slide8.xml" ContentType="application/vnd.openxmlformats-officedocument.presentationml.slide+xml"/>
  <Override PartName="/ppt/slides/slide49.xml" ContentType="application/vnd.openxmlformats-officedocument.presentationml.slide+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70"/>
  </p:notesMasterIdLst>
  <p:sldIdLst>
    <p:sldId id="299" r:id="rId2"/>
    <p:sldId id="257" r:id="rId3"/>
    <p:sldId id="258" r:id="rId4"/>
    <p:sldId id="259" r:id="rId5"/>
    <p:sldId id="260" r:id="rId6"/>
    <p:sldId id="261" r:id="rId7"/>
    <p:sldId id="262" r:id="rId8"/>
    <p:sldId id="263" r:id="rId9"/>
    <p:sldId id="264" r:id="rId10"/>
    <p:sldId id="265" r:id="rId11"/>
    <p:sldId id="267" r:id="rId12"/>
    <p:sldId id="268" r:id="rId13"/>
    <p:sldId id="269" r:id="rId14"/>
    <p:sldId id="270" r:id="rId15"/>
    <p:sldId id="271" r:id="rId16"/>
    <p:sldId id="272" r:id="rId17"/>
    <p:sldId id="320" r:id="rId18"/>
    <p:sldId id="321" r:id="rId19"/>
    <p:sldId id="322" r:id="rId20"/>
    <p:sldId id="323" r:id="rId21"/>
    <p:sldId id="324" r:id="rId22"/>
    <p:sldId id="325" r:id="rId23"/>
    <p:sldId id="326" r:id="rId24"/>
    <p:sldId id="275" r:id="rId25"/>
    <p:sldId id="301" r:id="rId26"/>
    <p:sldId id="277" r:id="rId27"/>
    <p:sldId id="302" r:id="rId28"/>
    <p:sldId id="278" r:id="rId29"/>
    <p:sldId id="279" r:id="rId30"/>
    <p:sldId id="303" r:id="rId31"/>
    <p:sldId id="328" r:id="rId32"/>
    <p:sldId id="327" r:id="rId33"/>
    <p:sldId id="329" r:id="rId34"/>
    <p:sldId id="330" r:id="rId35"/>
    <p:sldId id="331" r:id="rId36"/>
    <p:sldId id="332" r:id="rId37"/>
    <p:sldId id="333" r:id="rId38"/>
    <p:sldId id="304" r:id="rId39"/>
    <p:sldId id="305" r:id="rId40"/>
    <p:sldId id="306" r:id="rId41"/>
    <p:sldId id="308" r:id="rId42"/>
    <p:sldId id="309" r:id="rId43"/>
    <p:sldId id="281" r:id="rId44"/>
    <p:sldId id="310" r:id="rId45"/>
    <p:sldId id="311" r:id="rId46"/>
    <p:sldId id="312" r:id="rId47"/>
    <p:sldId id="313" r:id="rId48"/>
    <p:sldId id="314" r:id="rId49"/>
    <p:sldId id="315" r:id="rId50"/>
    <p:sldId id="316" r:id="rId51"/>
    <p:sldId id="317" r:id="rId52"/>
    <p:sldId id="318" r:id="rId53"/>
    <p:sldId id="283" r:id="rId54"/>
    <p:sldId id="284" r:id="rId55"/>
    <p:sldId id="285" r:id="rId56"/>
    <p:sldId id="286" r:id="rId57"/>
    <p:sldId id="287" r:id="rId58"/>
    <p:sldId id="288" r:id="rId59"/>
    <p:sldId id="290" r:id="rId60"/>
    <p:sldId id="291" r:id="rId61"/>
    <p:sldId id="292" r:id="rId62"/>
    <p:sldId id="293" r:id="rId63"/>
    <p:sldId id="294" r:id="rId64"/>
    <p:sldId id="295" r:id="rId65"/>
    <p:sldId id="319" r:id="rId66"/>
    <p:sldId id="296" r:id="rId67"/>
    <p:sldId id="297" r:id="rId68"/>
    <p:sldId id="298" r:id="rId6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 xmlns:p14="http://schemas.microsoft.com/office/powerpoint/2010/main" val="0"/>
    </p:ext>
    <p:ext uri="{D31A062A-798A-4329-ABDD-BBA856620510}">
      <p14:defaultImageDpi xmlns=""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34" autoAdjust="0"/>
    <p:restoredTop sz="94624" autoAdjust="0"/>
  </p:normalViewPr>
  <p:slideViewPr>
    <p:cSldViewPr snapToGrid="0" snapToObjects="1">
      <p:cViewPr varScale="1">
        <p:scale>
          <a:sx n="69" d="100"/>
          <a:sy n="69" d="100"/>
        </p:scale>
        <p:origin x="-1410" y="-102"/>
      </p:cViewPr>
      <p:guideLst>
        <p:guide orient="horz" pos="2160"/>
        <p:guide pos="2880"/>
      </p:guideLst>
    </p:cSldViewPr>
  </p:slideViewPr>
  <p:outlineViewPr>
    <p:cViewPr>
      <p:scale>
        <a:sx n="33" d="100"/>
        <a:sy n="33" d="100"/>
      </p:scale>
      <p:origin x="0" y="9384"/>
    </p:cViewPr>
  </p:outlin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 Type="http://schemas.openxmlformats.org/officeDocument/2006/relationships/slide" Target="slides/slide6.xml"/><Relationship Id="rId71"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D2F70FF-C736-496A-8E85-5850C0F7A8B4}" type="datetimeFigureOut">
              <a:rPr lang="en-US" smtClean="0"/>
              <a:pPr/>
              <a:t>8/18/2025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E0EEF37-A84B-4317-BF43-D0A0801156A8}"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1388633-A667-403A-99CA-E72B3205F915}" type="slidenum">
              <a:rPr lang="en-US" smtClean="0"/>
              <a:pPr/>
              <a:t>1</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4E0EEF37-A84B-4317-BF43-D0A0801156A8}" type="slidenum">
              <a:rPr lang="en-US" smtClean="0"/>
              <a:pPr/>
              <a:t>29</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3">
        <a:schemeClr val="bg1"/>
      </p:bgRef>
    </p:bg>
    <p:spTree>
      <p:nvGrpSpPr>
        <p:cNvPr id="1" name=""/>
        <p:cNvGrpSpPr/>
        <p:nvPr/>
      </p:nvGrpSpPr>
      <p:grpSpPr>
        <a:xfrm>
          <a:off x="0" y="0"/>
          <a:ext cx="0" cy="0"/>
          <a:chOff x="0" y="0"/>
          <a:chExt cx="0" cy="0"/>
        </a:xfrm>
      </p:grpSpPr>
      <p:sp>
        <p:nvSpPr>
          <p:cNvPr id="12" name="Rectangle 11"/>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13" name="Rounded Rectangle 12"/>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28" name="Date Placeholder 27"/>
          <p:cNvSpPr>
            <a:spLocks noGrp="1"/>
          </p:cNvSpPr>
          <p:nvPr>
            <p:ph type="dt" sz="half" idx="10"/>
          </p:nvPr>
        </p:nvSpPr>
        <p:spPr/>
        <p:txBody>
          <a:bodyPr/>
          <a:lstStyle/>
          <a:p>
            <a:fld id="{5BCAD085-E8A6-8845-BD4E-CB4CCA059FC4}" type="datetimeFigureOut">
              <a:rPr lang="en-US" smtClean="0"/>
              <a:pPr/>
              <a:t>8/18/2025</a:t>
            </a:fld>
            <a:endParaRPr lang="en-US"/>
          </a:p>
        </p:txBody>
      </p:sp>
      <p:sp>
        <p:nvSpPr>
          <p:cNvPr id="17" name="Footer Placeholder 16"/>
          <p:cNvSpPr>
            <a:spLocks noGrp="1"/>
          </p:cNvSpPr>
          <p:nvPr>
            <p:ph type="ftr" sz="quarter" idx="11"/>
          </p:nvPr>
        </p:nvSpPr>
        <p:spPr/>
        <p:txBody>
          <a:bodyPr/>
          <a:lstStyle/>
          <a:p>
            <a:endParaRPr lang="en-US"/>
          </a:p>
        </p:txBody>
      </p:sp>
      <p:sp>
        <p:nvSpPr>
          <p:cNvPr id="29" name="Slide Number Placeholder 28"/>
          <p:cNvSpPr>
            <a:spLocks noGrp="1"/>
          </p:cNvSpPr>
          <p:nvPr>
            <p:ph type="sldNum" sz="quarter" idx="12"/>
          </p:nvPr>
        </p:nvSpPr>
        <p:spPr/>
        <p:txBody>
          <a:bodyPr lIns="0" tIns="0" rIns="0" bIns="0">
            <a:noAutofit/>
          </a:bodyPr>
          <a:lstStyle>
            <a:lvl1pPr>
              <a:defRPr sz="1400">
                <a:solidFill>
                  <a:srgbClr val="FFFFFF"/>
                </a:solidFill>
              </a:defRPr>
            </a:lvl1pPr>
          </a:lstStyle>
          <a:p>
            <a:fld id="{C1FF6DA9-008F-8B48-92A6-B652298478BF}" type="slidenum">
              <a:rPr lang="en-US" smtClean="0"/>
              <a:pPr/>
              <a:t>‹#›</a:t>
            </a:fld>
            <a:endParaRPr lang="en-US"/>
          </a:p>
        </p:txBody>
      </p:sp>
      <p:sp>
        <p:nvSpPr>
          <p:cNvPr id="7" name="Rectangle 6"/>
          <p:cNvSpPr/>
          <p:nvPr/>
        </p:nvSpPr>
        <p:spPr>
          <a:xfrm>
            <a:off x="62931" y="1449303"/>
            <a:ext cx="9021537" cy="1527349"/>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62931" y="1396720"/>
            <a:ext cx="9021537" cy="12058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tangle 10"/>
          <p:cNvSpPr/>
          <p:nvPr/>
        </p:nvSpPr>
        <p:spPr>
          <a:xfrm>
            <a:off x="62931" y="2976649"/>
            <a:ext cx="9021537" cy="110532"/>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kumimoji="0" lang="en-US" smtClean="0"/>
              <a:t>Click to edit Master title style</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5BCAD085-E8A6-8845-BD4E-CB4CCA059FC4}" type="datetimeFigureOut">
              <a:rPr lang="en-US" smtClean="0"/>
              <a:pPr/>
              <a:t>8/18/2025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914400" y="274640"/>
            <a:ext cx="5562600" cy="5851525"/>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5BCAD085-E8A6-8845-BD4E-CB4CCA059FC4}" type="datetimeFigureOut">
              <a:rPr lang="en-US" smtClean="0"/>
              <a:pPr/>
              <a:t>8/18/2025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4" name="Date Placeholder 3"/>
          <p:cNvSpPr>
            <a:spLocks noGrp="1"/>
          </p:cNvSpPr>
          <p:nvPr>
            <p:ph type="dt" sz="half" idx="10"/>
          </p:nvPr>
        </p:nvSpPr>
        <p:spPr/>
        <p:txBody>
          <a:bodyPr/>
          <a:lstStyle/>
          <a:p>
            <a:fld id="{5BCAD085-E8A6-8845-BD4E-CB4CCA059FC4}" type="datetimeFigureOut">
              <a:rPr lang="en-US" smtClean="0"/>
              <a:pPr/>
              <a:t>8/18/2025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pPr/>
              <a:t>‹#›</a:t>
            </a:fld>
            <a:endParaRPr lang="en-US"/>
          </a:p>
        </p:txBody>
      </p:sp>
      <p:sp>
        <p:nvSpPr>
          <p:cNvPr id="8" name="Content Placeholder 7"/>
          <p:cNvSpPr>
            <a:spLocks noGrp="1"/>
          </p:cNvSpPr>
          <p:nvPr>
            <p:ph sz="quarter" idx="1"/>
          </p:nvPr>
        </p:nvSpPr>
        <p:spPr>
          <a:xfrm>
            <a:off x="914400" y="1447800"/>
            <a:ext cx="7772400" cy="45720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3">
        <a:schemeClr val="bg1"/>
      </p:bgRef>
    </p:bg>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10" name="Rounded Rectangle 9"/>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722313" y="952500"/>
            <a:ext cx="7772400" cy="1362075"/>
          </a:xfrm>
        </p:spPr>
        <p:txBody>
          <a:bodyPr anchor="b" anchorCtr="0"/>
          <a:lstStyle>
            <a:lvl1pPr algn="l">
              <a:buNone/>
              <a:defRPr sz="4000" b="0" cap="none"/>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722313" y="2547938"/>
            <a:ext cx="7772400" cy="1338262"/>
          </a:xfrm>
        </p:spPr>
        <p:txBody>
          <a:bodyPr anchor="t" anchorCtr="0"/>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pPr/>
              <a:t>8/18/2025</a:t>
            </a:fld>
            <a:endParaRPr lang="en-US"/>
          </a:p>
        </p:txBody>
      </p:sp>
      <p:sp>
        <p:nvSpPr>
          <p:cNvPr id="5" name="Footer Placeholder 4"/>
          <p:cNvSpPr>
            <a:spLocks noGrp="1"/>
          </p:cNvSpPr>
          <p:nvPr>
            <p:ph type="ftr" sz="quarter" idx="11"/>
          </p:nvPr>
        </p:nvSpPr>
        <p:spPr>
          <a:xfrm>
            <a:off x="800100" y="6172200"/>
            <a:ext cx="4000500" cy="457200"/>
          </a:xfrm>
        </p:spPr>
        <p:txBody>
          <a:bodyPr/>
          <a:lstStyle/>
          <a:p>
            <a:endParaRPr lang="en-US"/>
          </a:p>
        </p:txBody>
      </p:sp>
      <p:sp>
        <p:nvSpPr>
          <p:cNvPr id="7" name="Rectangle 6"/>
          <p:cNvSpPr/>
          <p:nvPr/>
        </p:nvSpPr>
        <p:spPr>
          <a:xfrm flipV="1">
            <a:off x="69412" y="2376830"/>
            <a:ext cx="9013515" cy="9144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ctangle 7"/>
          <p:cNvSpPr/>
          <p:nvPr/>
        </p:nvSpPr>
        <p:spPr>
          <a:xfrm>
            <a:off x="69146" y="2341475"/>
            <a:ext cx="9013781" cy="4571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68306" y="2468880"/>
            <a:ext cx="9014621" cy="45720"/>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6" name="Slide Number Placeholder 5"/>
          <p:cNvSpPr>
            <a:spLocks noGrp="1"/>
          </p:cNvSpPr>
          <p:nvPr>
            <p:ph type="sldNum" sz="quarter" idx="12"/>
          </p:nvPr>
        </p:nvSpPr>
        <p:spPr>
          <a:xfrm>
            <a:off x="146304" y="6208776"/>
            <a:ext cx="457200" cy="457200"/>
          </a:xfrm>
        </p:spPr>
        <p:txBody>
          <a:bodyPr/>
          <a:lstStyle/>
          <a:p>
            <a:fld id="{C1FF6DA9-008F-8B48-92A6-B652298478BF}"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5" name="Date Placeholder 4"/>
          <p:cNvSpPr>
            <a:spLocks noGrp="1"/>
          </p:cNvSpPr>
          <p:nvPr>
            <p:ph type="dt" sz="half" idx="10"/>
          </p:nvPr>
        </p:nvSpPr>
        <p:spPr/>
        <p:txBody>
          <a:bodyPr/>
          <a:lstStyle/>
          <a:p>
            <a:fld id="{5BCAD085-E8A6-8845-BD4E-CB4CCA059FC4}" type="datetimeFigureOut">
              <a:rPr lang="en-US" smtClean="0"/>
              <a:pPr/>
              <a:t>8/18/2025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pPr/>
              <a:t>‹#›</a:t>
            </a:fld>
            <a:endParaRPr lang="en-US"/>
          </a:p>
        </p:txBody>
      </p:sp>
      <p:sp>
        <p:nvSpPr>
          <p:cNvPr id="9" name="Content Placeholder 8"/>
          <p:cNvSpPr>
            <a:spLocks noGrp="1"/>
          </p:cNvSpPr>
          <p:nvPr>
            <p:ph sz="quarter" idx="1"/>
          </p:nvPr>
        </p:nvSpPr>
        <p:spPr>
          <a:xfrm>
            <a:off x="914400" y="1447800"/>
            <a:ext cx="3749040" cy="45720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1" name="Content Placeholder 10"/>
          <p:cNvSpPr>
            <a:spLocks noGrp="1"/>
          </p:cNvSpPr>
          <p:nvPr>
            <p:ph sz="quarter" idx="2"/>
          </p:nvPr>
        </p:nvSpPr>
        <p:spPr>
          <a:xfrm>
            <a:off x="4933950" y="1447800"/>
            <a:ext cx="3749040" cy="45720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nchor="b" anchorCtr="0"/>
          <a:lstStyle>
            <a:lvl1pPr>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lIns="91440" anchor="b" anchorCtr="0">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lIns="91440" anchor="b" anchorCtr="0">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7" name="Date Placeholder 6"/>
          <p:cNvSpPr>
            <a:spLocks noGrp="1"/>
          </p:cNvSpPr>
          <p:nvPr>
            <p:ph type="dt" sz="half" idx="10"/>
          </p:nvPr>
        </p:nvSpPr>
        <p:spPr/>
        <p:txBody>
          <a:bodyPr/>
          <a:lstStyle/>
          <a:p>
            <a:fld id="{5BCAD085-E8A6-8845-BD4E-CB4CCA059FC4}" type="datetimeFigureOut">
              <a:rPr lang="en-US" smtClean="0"/>
              <a:pPr/>
              <a:t>8/18/2025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pPr/>
              <a:t>‹#›</a:t>
            </a:fld>
            <a:endParaRPr lang="en-US"/>
          </a:p>
        </p:txBody>
      </p:sp>
      <p:sp>
        <p:nvSpPr>
          <p:cNvPr id="11" name="Content Placeholder 10"/>
          <p:cNvSpPr>
            <a:spLocks noGrp="1"/>
          </p:cNvSpPr>
          <p:nvPr>
            <p:ph sz="half" idx="2"/>
          </p:nvPr>
        </p:nvSpPr>
        <p:spPr>
          <a:xfrm>
            <a:off x="914400" y="2247900"/>
            <a:ext cx="3733800" cy="38862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3" name="Content Placeholder 12"/>
          <p:cNvSpPr>
            <a:spLocks noGrp="1"/>
          </p:cNvSpPr>
          <p:nvPr>
            <p:ph sz="half" idx="4"/>
          </p:nvPr>
        </p:nvSpPr>
        <p:spPr>
          <a:xfrm>
            <a:off x="4953000" y="2247900"/>
            <a:ext cx="3733800" cy="38862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fld id="{5BCAD085-E8A6-8845-BD4E-CB4CCA059FC4}" type="datetimeFigureOut">
              <a:rPr lang="en-US" smtClean="0"/>
              <a:pPr/>
              <a:t>8/18/2025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CAD085-E8A6-8845-BD4E-CB4CCA059FC4}" type="datetimeFigureOut">
              <a:rPr lang="en-US" smtClean="0"/>
              <a:pPr/>
              <a:t>8/18/2025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FF6DA9-008F-8B48-92A6-B652298478BF}"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Rectangle 7"/>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useBgFill="1">
        <p:nvSpPr>
          <p:cNvPr id="9" name="Rounded Rectangle 8"/>
          <p:cNvSpPr/>
          <p:nvPr/>
        </p:nvSpPr>
        <p:spPr>
          <a:xfrm>
            <a:off x="64008" y="69755"/>
            <a:ext cx="9013372" cy="6693408"/>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914400" y="273050"/>
            <a:ext cx="7772400" cy="1143000"/>
          </a:xfrm>
        </p:spPr>
        <p:txBody>
          <a:bodyPr anchor="b" anchorCtr="0"/>
          <a:lstStyle>
            <a:lvl1pPr algn="l">
              <a:buNone/>
              <a:defRPr sz="4000" b="0"/>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pPr/>
              <a:t>8/18/2025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pPr/>
              <a:t>‹#›</a:t>
            </a:fld>
            <a:endParaRPr lang="en-US"/>
          </a:p>
        </p:txBody>
      </p:sp>
      <p:sp>
        <p:nvSpPr>
          <p:cNvPr id="11" name="Content Placeholder 10"/>
          <p:cNvSpPr>
            <a:spLocks noGrp="1"/>
          </p:cNvSpPr>
          <p:nvPr>
            <p:ph sz="quarter" idx="1"/>
          </p:nvPr>
        </p:nvSpPr>
        <p:spPr>
          <a:xfrm>
            <a:off x="2971800" y="1600200"/>
            <a:ext cx="5715000" cy="44958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kumimoji="0" lang="en-US" smtClean="0"/>
              <a:t>Click to edit Master title style</a:t>
            </a:r>
            <a:endParaRPr kumimoji="0" lang="en-US"/>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pPr/>
              <a:t>8/18/2025</a:t>
            </a:fld>
            <a:endParaRPr lang="en-US"/>
          </a:p>
        </p:txBody>
      </p:sp>
      <p:sp>
        <p:nvSpPr>
          <p:cNvPr id="6" name="Footer Placeholder 5"/>
          <p:cNvSpPr>
            <a:spLocks noGrp="1"/>
          </p:cNvSpPr>
          <p:nvPr>
            <p:ph type="ftr" sz="quarter" idx="11"/>
          </p:nvPr>
        </p:nvSpPr>
        <p:spPr>
          <a:xfrm>
            <a:off x="914400" y="6172200"/>
            <a:ext cx="3886200" cy="457200"/>
          </a:xfrm>
        </p:spPr>
        <p:txBody>
          <a:bodyPr/>
          <a:lstStyle/>
          <a:p>
            <a:endParaRPr lang="en-US"/>
          </a:p>
        </p:txBody>
      </p:sp>
      <p:sp>
        <p:nvSpPr>
          <p:cNvPr id="7" name="Slide Number Placeholder 6"/>
          <p:cNvSpPr>
            <a:spLocks noGrp="1"/>
          </p:cNvSpPr>
          <p:nvPr>
            <p:ph type="sldNum" sz="quarter" idx="12"/>
          </p:nvPr>
        </p:nvSpPr>
        <p:spPr>
          <a:xfrm>
            <a:off x="146304" y="6208776"/>
            <a:ext cx="457200" cy="457200"/>
          </a:xfrm>
        </p:spPr>
        <p:txBody>
          <a:bodyPr/>
          <a:lstStyle/>
          <a:p>
            <a:fld id="{C1FF6DA9-008F-8B48-92A6-B652298478BF}" type="slidenum">
              <a:rPr lang="en-US" smtClean="0"/>
              <a:pPr/>
              <a:t>‹#›</a:t>
            </a:fld>
            <a:endParaRPr lang="en-US"/>
          </a:p>
        </p:txBody>
      </p:sp>
      <p:sp>
        <p:nvSpPr>
          <p:cNvPr id="11" name="Rectangle 10"/>
          <p:cNvSpPr/>
          <p:nvPr/>
        </p:nvSpPr>
        <p:spPr>
          <a:xfrm flipV="1">
            <a:off x="68307" y="4683555"/>
            <a:ext cx="9006840" cy="9144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Rectangle 11"/>
          <p:cNvSpPr/>
          <p:nvPr/>
        </p:nvSpPr>
        <p:spPr>
          <a:xfrm>
            <a:off x="68508" y="4650474"/>
            <a:ext cx="9006639" cy="4571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Rectangle 12"/>
          <p:cNvSpPr/>
          <p:nvPr/>
        </p:nvSpPr>
        <p:spPr>
          <a:xfrm>
            <a:off x="68510" y="4773224"/>
            <a:ext cx="9006637" cy="4880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lstStyle>
            <a:lvl1pPr marL="0" indent="0">
              <a:buNone/>
              <a:defRPr sz="3200"/>
            </a:lvl1pPr>
          </a:lstStyle>
          <a:p>
            <a:r>
              <a:rPr kumimoji="0" lang="en-US" smtClean="0"/>
              <a:t>Click icon to add picture</a:t>
            </a:r>
            <a:endParaRPr kumimoji="0"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8" name="Rounded Rectangle 7"/>
          <p:cNvSpPr/>
          <p:nvPr/>
        </p:nvSpPr>
        <p:spPr>
          <a:xfrm>
            <a:off x="64008" y="69755"/>
            <a:ext cx="9013372" cy="6693408"/>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2" name="Title Placeholder 21"/>
          <p:cNvSpPr>
            <a:spLocks noGrp="1"/>
          </p:cNvSpPr>
          <p:nvPr>
            <p:ph type="title"/>
          </p:nvPr>
        </p:nvSpPr>
        <p:spPr>
          <a:xfrm>
            <a:off x="914400" y="274638"/>
            <a:ext cx="7772400" cy="1143000"/>
          </a:xfrm>
          <a:prstGeom prst="rect">
            <a:avLst/>
          </a:prstGeom>
        </p:spPr>
        <p:txBody>
          <a:bodyPr bIns="91440" anchor="b" anchorCtr="0">
            <a:normAutofit/>
          </a:bodyPr>
          <a:lstStyle/>
          <a:p>
            <a:r>
              <a:rPr kumimoji="0" lang="en-US" smtClean="0"/>
              <a:t>Click to edit Master title style</a:t>
            </a:r>
            <a:endParaRPr kumimoji="0" lang="en-US"/>
          </a:p>
        </p:txBody>
      </p:sp>
      <p:sp>
        <p:nvSpPr>
          <p:cNvPr id="13" name="Text Placeholder 12"/>
          <p:cNvSpPr>
            <a:spLocks noGrp="1"/>
          </p:cNvSpPr>
          <p:nvPr>
            <p:ph type="body" idx="1"/>
          </p:nvPr>
        </p:nvSpPr>
        <p:spPr>
          <a:xfrm>
            <a:off x="914400" y="1447800"/>
            <a:ext cx="7772400" cy="4572000"/>
          </a:xfrm>
          <a:prstGeom prst="rect">
            <a:avLst/>
          </a:prstGeom>
        </p:spPr>
        <p:txBody>
          <a:bodyPr>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4" name="Date Placeholder 13"/>
          <p:cNvSpPr>
            <a:spLocks noGrp="1"/>
          </p:cNvSpPr>
          <p:nvPr>
            <p:ph type="dt" sz="half" idx="2"/>
          </p:nvPr>
        </p:nvSpPr>
        <p:spPr>
          <a:xfrm>
            <a:off x="6172200" y="6191250"/>
            <a:ext cx="2476500" cy="476250"/>
          </a:xfrm>
          <a:prstGeom prst="rect">
            <a:avLst/>
          </a:prstGeom>
        </p:spPr>
        <p:txBody>
          <a:bodyPr anchor="ctr" anchorCtr="0"/>
          <a:lstStyle>
            <a:lvl1pPr algn="r" eaLnBrk="1" latinLnBrk="0" hangingPunct="1">
              <a:defRPr kumimoji="0" sz="1400">
                <a:solidFill>
                  <a:schemeClr val="tx2"/>
                </a:solidFill>
              </a:defRPr>
            </a:lvl1pPr>
          </a:lstStyle>
          <a:p>
            <a:fld id="{5BCAD085-E8A6-8845-BD4E-CB4CCA059FC4}" type="datetimeFigureOut">
              <a:rPr lang="en-US" smtClean="0"/>
              <a:pPr/>
              <a:t>8/18/2025</a:t>
            </a:fld>
            <a:endParaRPr lang="en-US"/>
          </a:p>
        </p:txBody>
      </p:sp>
      <p:sp>
        <p:nvSpPr>
          <p:cNvPr id="3" name="Footer Placeholder 2"/>
          <p:cNvSpPr>
            <a:spLocks noGrp="1"/>
          </p:cNvSpPr>
          <p:nvPr>
            <p:ph type="ftr" sz="quarter" idx="3"/>
          </p:nvPr>
        </p:nvSpPr>
        <p:spPr>
          <a:xfrm>
            <a:off x="914400" y="6172200"/>
            <a:ext cx="3962400" cy="457200"/>
          </a:xfrm>
          <a:prstGeom prst="rect">
            <a:avLst/>
          </a:prstGeom>
        </p:spPr>
        <p:txBody>
          <a:bodyPr anchor="ctr" anchorCtr="0"/>
          <a:lstStyle>
            <a:lvl1pPr eaLnBrk="1" latinLnBrk="0" hangingPunct="1">
              <a:defRPr kumimoji="0" sz="1400">
                <a:solidFill>
                  <a:schemeClr val="tx2"/>
                </a:solidFill>
              </a:defRPr>
            </a:lvl1pPr>
          </a:lstStyle>
          <a:p>
            <a:endParaRPr lang="en-US"/>
          </a:p>
        </p:txBody>
      </p:sp>
      <p:sp>
        <p:nvSpPr>
          <p:cNvPr id="23" name="Slide Number Placeholder 22"/>
          <p:cNvSpPr>
            <a:spLocks noGrp="1"/>
          </p:cNvSpPr>
          <p:nvPr>
            <p:ph type="sldNum" sz="quarter" idx="4"/>
          </p:nvPr>
        </p:nvSpPr>
        <p:spPr>
          <a:xfrm>
            <a:off x="146304" y="6210300"/>
            <a:ext cx="457200" cy="457200"/>
          </a:xfrm>
          <a:prstGeom prst="ellipse">
            <a:avLst/>
          </a:prstGeom>
          <a:solidFill>
            <a:schemeClr val="accent1"/>
          </a:solidFill>
        </p:spPr>
        <p:txBody>
          <a:bodyPr wrap="none" lIns="0" tIns="0" rIns="0" bIns="0" anchor="ctr" anchorCtr="1">
            <a:noAutofit/>
          </a:bodyPr>
          <a:lstStyle>
            <a:lvl1pPr algn="ctr" eaLnBrk="1" latinLnBrk="0" hangingPunct="1">
              <a:defRPr kumimoji="0" sz="1400">
                <a:solidFill>
                  <a:srgbClr val="FFFFFF"/>
                </a:solidFill>
                <a:latin typeface="+mj-lt"/>
                <a:ea typeface="+mj-ea"/>
                <a:cs typeface="+mj-cs"/>
              </a:defRPr>
            </a:lvl1pPr>
          </a:lstStyle>
          <a:p>
            <a:fld id="{C1FF6DA9-008F-8B48-92A6-B652298478BF}"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rtl="0" eaLnBrk="1" latinLnBrk="0" hangingPunct="1">
        <a:spcBef>
          <a:spcPct val="0"/>
        </a:spcBef>
        <a:buNone/>
        <a:defRPr kumimoji="0" sz="4000" kern="1200">
          <a:solidFill>
            <a:schemeClr val="tx2"/>
          </a:solidFill>
          <a:latin typeface="+mj-lt"/>
          <a:ea typeface="+mj-ea"/>
          <a:cs typeface="+mj-cs"/>
        </a:defRPr>
      </a:lvl1pPr>
    </p:titleStyle>
    <p:bodyStyle>
      <a:lvl1pPr marL="274320" indent="-274320" algn="l" rtl="0" eaLnBrk="1" latinLnBrk="0" hangingPunct="1">
        <a:spcBef>
          <a:spcPts val="580"/>
        </a:spcBef>
        <a:buClr>
          <a:schemeClr val="accent1"/>
        </a:buClr>
        <a:buSzPct val="85000"/>
        <a:buFont typeface="Wingdings 2"/>
        <a:buChar char=""/>
        <a:defRPr kumimoji="0" sz="2600" kern="1200">
          <a:solidFill>
            <a:schemeClr val="tx1"/>
          </a:solidFill>
          <a:latin typeface="+mn-lt"/>
          <a:ea typeface="+mn-ea"/>
          <a:cs typeface="+mn-cs"/>
        </a:defRPr>
      </a:lvl1pPr>
      <a:lvl2pPr marL="548640" indent="-228600" algn="l" rtl="0" eaLnBrk="1" latinLnBrk="0" hangingPunct="1">
        <a:spcBef>
          <a:spcPts val="370"/>
        </a:spcBef>
        <a:buClr>
          <a:schemeClr val="accent2"/>
        </a:buClr>
        <a:buSzPct val="85000"/>
        <a:buFont typeface="Wingdings 2"/>
        <a:buChar char=""/>
        <a:defRPr kumimoji="0" sz="2400" kern="1200">
          <a:solidFill>
            <a:schemeClr val="tx1"/>
          </a:solidFill>
          <a:latin typeface="+mn-lt"/>
          <a:ea typeface="+mn-ea"/>
          <a:cs typeface="+mn-cs"/>
        </a:defRPr>
      </a:lvl2pPr>
      <a:lvl3pPr marL="822960" indent="-228600" algn="l" rtl="0" eaLnBrk="1" latinLnBrk="0" hangingPunct="1">
        <a:spcBef>
          <a:spcPts val="370"/>
        </a:spcBef>
        <a:buClr>
          <a:schemeClr val="accent1">
            <a:tint val="60000"/>
          </a:schemeClr>
        </a:buClr>
        <a:buSzPct val="8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ts val="370"/>
        </a:spcBef>
        <a:buClr>
          <a:schemeClr val="accent3"/>
        </a:buClr>
        <a:buSzPct val="80000"/>
        <a:buFont typeface="Wingdings 2"/>
        <a:buChar char=""/>
        <a:defRPr kumimoji="0" sz="2000" kern="1200">
          <a:solidFill>
            <a:schemeClr val="tx1"/>
          </a:solidFill>
          <a:latin typeface="+mn-lt"/>
          <a:ea typeface="+mn-ea"/>
          <a:cs typeface="+mn-cs"/>
        </a:defRPr>
      </a:lvl4pPr>
      <a:lvl5pPr marL="1371600" indent="-228600" algn="l" rtl="0" eaLnBrk="1" latinLnBrk="0" hangingPunct="1">
        <a:spcBef>
          <a:spcPts val="370"/>
        </a:spcBef>
        <a:buClr>
          <a:schemeClr val="accent3"/>
        </a:buClr>
        <a:buFontTx/>
        <a:buChar char="o"/>
        <a:defRPr kumimoji="0"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286000" y="4419600"/>
            <a:ext cx="6172200" cy="1955322"/>
          </a:xfrm>
        </p:spPr>
        <p:txBody>
          <a:bodyPr>
            <a:normAutofit/>
          </a:bodyPr>
          <a:lstStyle/>
          <a:p>
            <a:r>
              <a:rPr lang="en-US" sz="2000" b="1" dirty="0" smtClean="0">
                <a:latin typeface="Times New Roman" pitchFamily="18" charset="0"/>
                <a:cs typeface="Times New Roman" pitchFamily="18" charset="0"/>
              </a:rPr>
              <a:t>                                                                 </a:t>
            </a:r>
          </a:p>
          <a:p>
            <a:r>
              <a:rPr lang="en-US" sz="2800" b="1" dirty="0" smtClean="0">
                <a:solidFill>
                  <a:schemeClr val="tx1">
                    <a:lumMod val="95000"/>
                    <a:lumOff val="5000"/>
                  </a:schemeClr>
                </a:solidFill>
                <a:latin typeface="Times New Roman" pitchFamily="18" charset="0"/>
                <a:cs typeface="Times New Roman" pitchFamily="18" charset="0"/>
              </a:rPr>
              <a:t>				     </a:t>
            </a:r>
            <a:r>
              <a:rPr lang="en-US" sz="2800" dirty="0" smtClean="0">
                <a:solidFill>
                  <a:schemeClr val="tx1">
                    <a:lumMod val="95000"/>
                    <a:lumOff val="5000"/>
                  </a:schemeClr>
                </a:solidFill>
                <a:latin typeface="Times New Roman" pitchFamily="18" charset="0"/>
                <a:cs typeface="Times New Roman" pitchFamily="18" charset="0"/>
              </a:rPr>
              <a:t>				</a:t>
            </a:r>
            <a:endParaRPr lang="en-US" sz="2800" b="1" dirty="0">
              <a:solidFill>
                <a:schemeClr val="tx1">
                  <a:lumMod val="95000"/>
                  <a:lumOff val="5000"/>
                </a:schemeClr>
              </a:solidFill>
              <a:latin typeface="Times New Roman" pitchFamily="18" charset="0"/>
              <a:cs typeface="Times New Roman" pitchFamily="18" charset="0"/>
            </a:endParaRPr>
          </a:p>
        </p:txBody>
      </p:sp>
      <p:sp>
        <p:nvSpPr>
          <p:cNvPr id="2" name="Title 1"/>
          <p:cNvSpPr>
            <a:spLocks noGrp="1"/>
          </p:cNvSpPr>
          <p:nvPr>
            <p:ph type="ctrTitle"/>
          </p:nvPr>
        </p:nvSpPr>
        <p:spPr>
          <a:xfrm>
            <a:off x="762000" y="1066800"/>
            <a:ext cx="8001000" cy="2514600"/>
          </a:xfrm>
        </p:spPr>
        <p:txBody>
          <a:bodyPr>
            <a:noAutofit/>
          </a:bodyPr>
          <a:lstStyle/>
          <a:p>
            <a:r>
              <a:rPr lang="en-US" sz="4000" b="1" dirty="0" smtClean="0">
                <a:solidFill>
                  <a:schemeClr val="tx1"/>
                </a:solidFill>
                <a:latin typeface="Times New Roman" pitchFamily="18" charset="0"/>
                <a:cs typeface="Times New Roman" pitchFamily="18" charset="0"/>
              </a:rPr>
              <a:t>FEATURE DETECTION AND MATCHING</a:t>
            </a:r>
            <a:endParaRPr lang="en-US" sz="4000" b="1" dirty="0">
              <a:solidFill>
                <a:schemeClr val="tx1"/>
              </a:solidFill>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0-Feature-detection-and-matching-10-638.jpg"/>
          <p:cNvPicPr>
            <a:picLocks noChangeAspect="1"/>
          </p:cNvPicPr>
          <p:nvPr/>
        </p:nvPicPr>
        <p:blipFill>
          <a:blip r:embed="rId2"/>
          <a:stretch>
            <a:fillRect/>
          </a:stretch>
        </p:blipFill>
        <p:spPr>
          <a:xfrm>
            <a:off x="0" y="4571"/>
            <a:ext cx="9144000" cy="6858000"/>
          </a:xfrm>
          <a:prstGeom prst="rect">
            <a:avLst/>
          </a:prstGeom>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2-Feature-detection-and-matching-12-638.jpg"/>
          <p:cNvPicPr>
            <a:picLocks noChangeAspect="1"/>
          </p:cNvPicPr>
          <p:nvPr/>
        </p:nvPicPr>
        <p:blipFill>
          <a:blip r:embed="rId2"/>
          <a:stretch>
            <a:fillRect/>
          </a:stretch>
        </p:blipFill>
        <p:spPr>
          <a:xfrm>
            <a:off x="0" y="4571"/>
            <a:ext cx="9144000" cy="6858000"/>
          </a:xfrm>
          <a:prstGeom prst="rect">
            <a:avLst/>
          </a:prstGeom>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3-Feature-detection-and-matching-13-638.jpg"/>
          <p:cNvPicPr>
            <a:picLocks noChangeAspect="1"/>
          </p:cNvPicPr>
          <p:nvPr/>
        </p:nvPicPr>
        <p:blipFill>
          <a:blip r:embed="rId2"/>
          <a:stretch>
            <a:fillRect/>
          </a:stretch>
        </p:blipFill>
        <p:spPr>
          <a:xfrm>
            <a:off x="0" y="4571"/>
            <a:ext cx="9144000" cy="6858000"/>
          </a:xfrm>
          <a:prstGeom prst="rect">
            <a:avLst/>
          </a:prstGeom>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4-Feature-detection-and-matching-14-638.jpg"/>
          <p:cNvPicPr>
            <a:picLocks noChangeAspect="1"/>
          </p:cNvPicPr>
          <p:nvPr/>
        </p:nvPicPr>
        <p:blipFill>
          <a:blip r:embed="rId2"/>
          <a:stretch>
            <a:fillRect/>
          </a:stretch>
        </p:blipFill>
        <p:spPr>
          <a:xfrm>
            <a:off x="0" y="4571"/>
            <a:ext cx="9144000" cy="6858000"/>
          </a:xfrm>
          <a:prstGeom prst="rect">
            <a:avLst/>
          </a:prstGeom>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5-Feature-detection-and-matching-15-638.jpg"/>
          <p:cNvPicPr>
            <a:picLocks noChangeAspect="1"/>
          </p:cNvPicPr>
          <p:nvPr/>
        </p:nvPicPr>
        <p:blipFill>
          <a:blip r:embed="rId2"/>
          <a:stretch>
            <a:fillRect/>
          </a:stretch>
        </p:blipFill>
        <p:spPr>
          <a:xfrm>
            <a:off x="0" y="4571"/>
            <a:ext cx="9144000" cy="6858000"/>
          </a:xfrm>
          <a:prstGeom prst="rect">
            <a:avLst/>
          </a:prstGeom>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6-Feature-detection-and-matching-16-638.jpg"/>
          <p:cNvPicPr>
            <a:picLocks noChangeAspect="1"/>
          </p:cNvPicPr>
          <p:nvPr/>
        </p:nvPicPr>
        <p:blipFill>
          <a:blip r:embed="rId2"/>
          <a:stretch>
            <a:fillRect/>
          </a:stretch>
        </p:blipFill>
        <p:spPr>
          <a:xfrm>
            <a:off x="0" y="4571"/>
            <a:ext cx="9144000" cy="6858000"/>
          </a:xfrm>
          <a:prstGeom prst="rect">
            <a:avLst/>
          </a:prstGeom>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7-Feature-detection-and-matching-17-638.jpg"/>
          <p:cNvPicPr>
            <a:picLocks noChangeAspect="1"/>
          </p:cNvPicPr>
          <p:nvPr/>
        </p:nvPicPr>
        <p:blipFill>
          <a:blip r:embed="rId2"/>
          <a:stretch>
            <a:fillRect/>
          </a:stretch>
        </p:blipFill>
        <p:spPr>
          <a:xfrm>
            <a:off x="0" y="4571"/>
            <a:ext cx="9144000" cy="6858000"/>
          </a:xfrm>
          <a:prstGeom prst="rect">
            <a:avLst/>
          </a:prstGeom>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8655" y="274638"/>
            <a:ext cx="8368145" cy="639762"/>
          </a:xfrm>
        </p:spPr>
        <p:txBody>
          <a:bodyPr>
            <a:normAutofit fontScale="90000"/>
          </a:bodyPr>
          <a:lstStyle/>
          <a:p>
            <a:r>
              <a:rPr lang="en-US" dirty="0" smtClean="0"/>
              <a:t>	</a:t>
            </a:r>
            <a:r>
              <a:rPr lang="en-US" b="1" dirty="0" smtClean="0"/>
              <a:t>HARRIS CORNER DETECTOR</a:t>
            </a:r>
            <a:endParaRPr lang="en-US" b="1" dirty="0"/>
          </a:p>
        </p:txBody>
      </p:sp>
      <p:sp>
        <p:nvSpPr>
          <p:cNvPr id="3" name="Content Placeholder 2"/>
          <p:cNvSpPr>
            <a:spLocks noGrp="1"/>
          </p:cNvSpPr>
          <p:nvPr>
            <p:ph sz="quarter" idx="1"/>
          </p:nvPr>
        </p:nvSpPr>
        <p:spPr>
          <a:xfrm>
            <a:off x="318655" y="914399"/>
            <a:ext cx="8368145" cy="5569527"/>
          </a:xfrm>
        </p:spPr>
        <p:txBody>
          <a:bodyPr/>
          <a:lstStyle/>
          <a:p>
            <a:r>
              <a:rPr lang="en-US" b="1" dirty="0" smtClean="0"/>
              <a:t>Corner</a:t>
            </a:r>
          </a:p>
          <a:p>
            <a:pPr algn="just">
              <a:buNone/>
            </a:pPr>
            <a:r>
              <a:rPr lang="en-US" dirty="0" smtClean="0"/>
              <a:t>	A corner is a point whose local neighborhood stands in two dominant and different edge directions. In other words, a corner can be interpreted as the junction of two edges, where an edge is a sudden change in image brightness. Corners are the important features in the image, and they are generally termed as interest points which are invariant to translation, rotation, and illumination.</a:t>
            </a:r>
          </a:p>
          <a:p>
            <a:endParaRPr lang="en-US" dirty="0"/>
          </a:p>
        </p:txBody>
      </p:sp>
      <p:pic>
        <p:nvPicPr>
          <p:cNvPr id="1026" name="Picture 2"/>
          <p:cNvPicPr>
            <a:picLocks noChangeAspect="1" noChangeArrowheads="1"/>
          </p:cNvPicPr>
          <p:nvPr/>
        </p:nvPicPr>
        <p:blipFill>
          <a:blip r:embed="rId2"/>
          <a:srcRect/>
          <a:stretch>
            <a:fillRect/>
          </a:stretch>
        </p:blipFill>
        <p:spPr bwMode="auto">
          <a:xfrm>
            <a:off x="1565564" y="4267200"/>
            <a:ext cx="5458691" cy="2216726"/>
          </a:xfrm>
          <a:prstGeom prst="rect">
            <a:avLst/>
          </a:prstGeom>
          <a:noFill/>
          <a:ln w="9525">
            <a:noFill/>
            <a:miter lim="800000"/>
            <a:headEnd/>
            <a:tailEnd/>
          </a:ln>
          <a:effec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0945" y="274638"/>
            <a:ext cx="8395855" cy="819871"/>
          </a:xfrm>
        </p:spPr>
        <p:txBody>
          <a:bodyPr/>
          <a:lstStyle/>
          <a:p>
            <a:pPr algn="ctr"/>
            <a:r>
              <a:rPr lang="en-US" b="1" dirty="0" smtClean="0"/>
              <a:t>HARRIS CORNER DETECTOR</a:t>
            </a:r>
            <a:endParaRPr lang="en-US" dirty="0"/>
          </a:p>
        </p:txBody>
      </p:sp>
      <p:sp>
        <p:nvSpPr>
          <p:cNvPr id="3" name="Content Placeholder 2"/>
          <p:cNvSpPr>
            <a:spLocks noGrp="1"/>
          </p:cNvSpPr>
          <p:nvPr>
            <p:ph sz="quarter" idx="1"/>
          </p:nvPr>
        </p:nvSpPr>
        <p:spPr>
          <a:xfrm>
            <a:off x="290945" y="1447799"/>
            <a:ext cx="8672946" cy="5036127"/>
          </a:xfrm>
        </p:spPr>
        <p:txBody>
          <a:bodyPr>
            <a:normAutofit/>
          </a:bodyPr>
          <a:lstStyle/>
          <a:p>
            <a:pPr algn="just"/>
            <a:r>
              <a:rPr lang="en-US" dirty="0" smtClean="0"/>
              <a:t>If we take the flat region then no gradient change is observed in any direction. </a:t>
            </a:r>
          </a:p>
          <a:p>
            <a:pPr algn="just"/>
            <a:r>
              <a:rPr lang="en-US" dirty="0" smtClean="0"/>
              <a:t>Similarly, in the edge region, no gradient change is observed along the edge direction. So both flat region and edge region are bad for patch matching since they not very distinctive (there are many similar patches in along edge in edge region). </a:t>
            </a:r>
          </a:p>
          <a:p>
            <a:pPr algn="just"/>
            <a:r>
              <a:rPr lang="en-US" dirty="0" smtClean="0"/>
              <a:t>While in corner region we observe a significant gradient change in all direction. Due this corners are considered good for patch matching(shifting the window in any direction yield a large change in appearance) and generally more stable over the change of viewpoint.</a:t>
            </a:r>
            <a:endParaRPr lang="en-US"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7927" y="274638"/>
            <a:ext cx="8298873" cy="819871"/>
          </a:xfrm>
        </p:spPr>
        <p:txBody>
          <a:bodyPr/>
          <a:lstStyle/>
          <a:p>
            <a:pPr algn="ctr"/>
            <a:r>
              <a:rPr lang="en-US" b="1" dirty="0" smtClean="0"/>
              <a:t>HARRIS CORNER DETECTOR</a:t>
            </a:r>
            <a:endParaRPr lang="en-US" dirty="0"/>
          </a:p>
        </p:txBody>
      </p:sp>
      <p:sp>
        <p:nvSpPr>
          <p:cNvPr id="3" name="Content Placeholder 2"/>
          <p:cNvSpPr>
            <a:spLocks noGrp="1"/>
          </p:cNvSpPr>
          <p:nvPr>
            <p:ph sz="quarter" idx="1"/>
          </p:nvPr>
        </p:nvSpPr>
        <p:spPr>
          <a:xfrm>
            <a:off x="387927" y="1094509"/>
            <a:ext cx="8298873" cy="5472546"/>
          </a:xfrm>
        </p:spPr>
        <p:txBody>
          <a:bodyPr/>
          <a:lstStyle/>
          <a:p>
            <a:r>
              <a:rPr lang="en-US" b="1" dirty="0" smtClean="0"/>
              <a:t>Corner Detection</a:t>
            </a:r>
          </a:p>
          <a:p>
            <a:pPr algn="just">
              <a:buNone/>
            </a:pPr>
            <a:r>
              <a:rPr lang="en-US" dirty="0" smtClean="0"/>
              <a:t>    The idea is to consider a small window around each pixel p in an image. We want to identify all such pixel windows that are unique. Uniqueness can be measured by shifting each window by a small amount in a given direction and measuring the amount of change that occurs in the pixel values.</a:t>
            </a:r>
          </a:p>
        </p:txBody>
      </p:sp>
      <p:pic>
        <p:nvPicPr>
          <p:cNvPr id="2050" name="Picture 2"/>
          <p:cNvPicPr>
            <a:picLocks noChangeAspect="1" noChangeArrowheads="1"/>
          </p:cNvPicPr>
          <p:nvPr/>
        </p:nvPicPr>
        <p:blipFill>
          <a:blip r:embed="rId2"/>
          <a:srcRect/>
          <a:stretch>
            <a:fillRect/>
          </a:stretch>
        </p:blipFill>
        <p:spPr bwMode="auto">
          <a:xfrm>
            <a:off x="2476500" y="3728605"/>
            <a:ext cx="4191000" cy="2838450"/>
          </a:xfrm>
          <a:prstGeom prst="rect">
            <a:avLst/>
          </a:prstGeom>
          <a:noFill/>
          <a:ln w="9525">
            <a:noFill/>
            <a:miter lim="800000"/>
            <a:headEnd/>
            <a:tailEnd/>
          </a:ln>
          <a:effec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02-Feature-detection-and-matching-2-638.jpg"/>
          <p:cNvPicPr>
            <a:picLocks noChangeAspect="1"/>
          </p:cNvPicPr>
          <p:nvPr/>
        </p:nvPicPr>
        <p:blipFill>
          <a:blip r:embed="rId2"/>
          <a:stretch>
            <a:fillRect/>
          </a:stretch>
        </p:blipFill>
        <p:spPr>
          <a:xfrm>
            <a:off x="0" y="4571"/>
            <a:ext cx="9144000" cy="6858000"/>
          </a:xfrm>
          <a:prstGeom prst="rect">
            <a:avLst/>
          </a:prstGeom>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9491" y="274638"/>
            <a:ext cx="8257309" cy="736744"/>
          </a:xfrm>
        </p:spPr>
        <p:txBody>
          <a:bodyPr>
            <a:normAutofit fontScale="90000"/>
          </a:bodyPr>
          <a:lstStyle/>
          <a:p>
            <a:pPr algn="ctr"/>
            <a:r>
              <a:rPr lang="en-US" b="1" dirty="0" smtClean="0"/>
              <a:t>HARRIS CORNER DETECTOR</a:t>
            </a:r>
            <a:endParaRPr lang="en-US" dirty="0"/>
          </a:p>
        </p:txBody>
      </p:sp>
      <p:sp>
        <p:nvSpPr>
          <p:cNvPr id="3" name="Content Placeholder 2"/>
          <p:cNvSpPr>
            <a:spLocks noGrp="1"/>
          </p:cNvSpPr>
          <p:nvPr>
            <p:ph sz="quarter" idx="1"/>
          </p:nvPr>
        </p:nvSpPr>
        <p:spPr>
          <a:xfrm>
            <a:off x="193965" y="1011381"/>
            <a:ext cx="8728362" cy="5555673"/>
          </a:xfrm>
        </p:spPr>
        <p:txBody>
          <a:bodyPr/>
          <a:lstStyle/>
          <a:p>
            <a:pPr algn="just"/>
            <a:r>
              <a:rPr lang="en-US" dirty="0" smtClean="0"/>
              <a:t>We take the sum squared difference (SSD) of the pixel values before and after the shift and identifying pixel windows where the SSD is large for shifts in all 8 directions.</a:t>
            </a:r>
          </a:p>
          <a:p>
            <a:pPr algn="just"/>
            <a:r>
              <a:rPr lang="en-US" dirty="0" smtClean="0"/>
              <a:t>The features in the image are all pixels that have large values of E(</a:t>
            </a:r>
            <a:r>
              <a:rPr lang="en-US" dirty="0" err="1" smtClean="0"/>
              <a:t>u,v</a:t>
            </a:r>
            <a:r>
              <a:rPr lang="en-US" dirty="0" smtClean="0"/>
              <a:t>), as defined by some threshold.</a:t>
            </a:r>
          </a:p>
          <a:p>
            <a:endParaRPr lang="en-US" dirty="0" smtClean="0"/>
          </a:p>
          <a:p>
            <a:endParaRPr lang="en-US" dirty="0" smtClean="0"/>
          </a:p>
          <a:p>
            <a:pPr algn="just"/>
            <a:r>
              <a:rPr lang="en-US" dirty="0" smtClean="0"/>
              <a:t>We have to maximize this function </a:t>
            </a:r>
            <a:r>
              <a:rPr lang="en-US" i="1" dirty="0" smtClean="0"/>
              <a:t>E</a:t>
            </a:r>
            <a:r>
              <a:rPr lang="en-US" dirty="0" smtClean="0"/>
              <a:t>(</a:t>
            </a:r>
            <a:r>
              <a:rPr lang="en-US" i="1" dirty="0" err="1" smtClean="0"/>
              <a:t>u</a:t>
            </a:r>
            <a:r>
              <a:rPr lang="en-US" dirty="0" err="1" smtClean="0"/>
              <a:t>,</a:t>
            </a:r>
            <a:r>
              <a:rPr lang="en-US" i="1" dirty="0" err="1" smtClean="0"/>
              <a:t>v</a:t>
            </a:r>
            <a:r>
              <a:rPr lang="en-US" dirty="0" smtClean="0"/>
              <a:t>) for corner detection.</a:t>
            </a:r>
          </a:p>
          <a:p>
            <a:pPr algn="just"/>
            <a:r>
              <a:rPr lang="en-US" dirty="0" smtClean="0"/>
              <a:t>Applying Taylor Expansion to the above equation and using some mathematical steps, we get the final equation as:</a:t>
            </a:r>
          </a:p>
          <a:p>
            <a:endParaRPr lang="en-US" dirty="0" smtClean="0"/>
          </a:p>
          <a:p>
            <a:endParaRPr lang="en-US" dirty="0" smtClean="0"/>
          </a:p>
          <a:p>
            <a:endParaRPr lang="en-US" dirty="0"/>
          </a:p>
        </p:txBody>
      </p:sp>
      <p:pic>
        <p:nvPicPr>
          <p:cNvPr id="3074" name="Picture 2"/>
          <p:cNvPicPr>
            <a:picLocks noChangeAspect="1" noChangeArrowheads="1"/>
          </p:cNvPicPr>
          <p:nvPr/>
        </p:nvPicPr>
        <p:blipFill>
          <a:blip r:embed="rId2"/>
          <a:srcRect/>
          <a:stretch>
            <a:fillRect/>
          </a:stretch>
        </p:blipFill>
        <p:spPr bwMode="auto">
          <a:xfrm>
            <a:off x="2285134" y="3089564"/>
            <a:ext cx="4877665" cy="989734"/>
          </a:xfrm>
          <a:prstGeom prst="rect">
            <a:avLst/>
          </a:prstGeom>
          <a:noFill/>
          <a:ln w="9525">
            <a:noFill/>
            <a:miter lim="800000"/>
            <a:headEnd/>
            <a:tailEnd/>
          </a:ln>
          <a:effectLst/>
        </p:spPr>
      </p:pic>
      <p:pic>
        <p:nvPicPr>
          <p:cNvPr id="5" name="Picture 3"/>
          <p:cNvPicPr>
            <a:picLocks noChangeAspect="1" noChangeArrowheads="1"/>
          </p:cNvPicPr>
          <p:nvPr/>
        </p:nvPicPr>
        <p:blipFill>
          <a:blip r:embed="rId3"/>
          <a:srcRect/>
          <a:stretch>
            <a:fillRect/>
          </a:stretch>
        </p:blipFill>
        <p:spPr bwMode="auto">
          <a:xfrm>
            <a:off x="3430731" y="5393567"/>
            <a:ext cx="2706832" cy="1173487"/>
          </a:xfrm>
          <a:prstGeom prst="rect">
            <a:avLst/>
          </a:prstGeom>
          <a:noFill/>
          <a:ln w="9525">
            <a:noFill/>
            <a:miter lim="800000"/>
            <a:headEnd/>
            <a:tailEnd/>
          </a:ln>
          <a:effec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799" y="274639"/>
            <a:ext cx="8382000" cy="542780"/>
          </a:xfrm>
        </p:spPr>
        <p:txBody>
          <a:bodyPr>
            <a:normAutofit fontScale="90000"/>
          </a:bodyPr>
          <a:lstStyle/>
          <a:p>
            <a:pPr algn="ctr"/>
            <a:r>
              <a:rPr lang="en-US" b="1" dirty="0" smtClean="0"/>
              <a:t>HARRIS CORNER DETECTOR</a:t>
            </a:r>
            <a:endParaRPr lang="en-US" dirty="0"/>
          </a:p>
        </p:txBody>
      </p:sp>
      <p:sp>
        <p:nvSpPr>
          <p:cNvPr id="3" name="Content Placeholder 2"/>
          <p:cNvSpPr>
            <a:spLocks noGrp="1"/>
          </p:cNvSpPr>
          <p:nvPr>
            <p:ph sz="quarter" idx="1"/>
          </p:nvPr>
        </p:nvSpPr>
        <p:spPr>
          <a:xfrm>
            <a:off x="304799" y="1011383"/>
            <a:ext cx="8617527" cy="5541818"/>
          </a:xfrm>
        </p:spPr>
        <p:txBody>
          <a:bodyPr>
            <a:normAutofit/>
          </a:bodyPr>
          <a:lstStyle/>
          <a:p>
            <a:pPr algn="just"/>
            <a:r>
              <a:rPr lang="en-US" dirty="0" smtClean="0"/>
              <a:t>By solving for the eigenvectors of M, we can obtain the directions for both the largest and smallest increases in SSD. The corresponding </a:t>
            </a:r>
            <a:r>
              <a:rPr lang="en-US" dirty="0" err="1" smtClean="0"/>
              <a:t>eigenvalues</a:t>
            </a:r>
            <a:r>
              <a:rPr lang="en-US" dirty="0" smtClean="0"/>
              <a:t> give us the actual value amount of these increases. A score, R, is calculated for each window:</a:t>
            </a:r>
          </a:p>
          <a:p>
            <a:endParaRPr lang="en-US" dirty="0" smtClean="0"/>
          </a:p>
          <a:p>
            <a:endParaRPr lang="en-US" dirty="0" smtClean="0"/>
          </a:p>
          <a:p>
            <a:endParaRPr lang="en-US" dirty="0" smtClean="0"/>
          </a:p>
          <a:p>
            <a:endParaRPr lang="en-US" dirty="0" smtClean="0"/>
          </a:p>
          <a:p>
            <a:pPr algn="just"/>
            <a:r>
              <a:rPr lang="en-US" i="1" dirty="0" smtClean="0"/>
              <a:t>λ</a:t>
            </a:r>
            <a:r>
              <a:rPr lang="en-US" dirty="0" smtClean="0"/>
              <a:t>1 and </a:t>
            </a:r>
            <a:r>
              <a:rPr lang="en-US" i="1" dirty="0" smtClean="0"/>
              <a:t>λ</a:t>
            </a:r>
            <a:r>
              <a:rPr lang="en-US" dirty="0" smtClean="0"/>
              <a:t>2 are the </a:t>
            </a:r>
            <a:r>
              <a:rPr lang="en-US" dirty="0" err="1" smtClean="0"/>
              <a:t>eigen</a:t>
            </a:r>
            <a:r>
              <a:rPr lang="en-US" dirty="0" smtClean="0"/>
              <a:t> values of M. So the values of these </a:t>
            </a:r>
            <a:r>
              <a:rPr lang="en-US" dirty="0" err="1" smtClean="0"/>
              <a:t>eigen</a:t>
            </a:r>
            <a:r>
              <a:rPr lang="en-US" dirty="0" smtClean="0"/>
              <a:t> values decide whether a region is a corner, edge or flat.</a:t>
            </a:r>
          </a:p>
          <a:p>
            <a:pPr>
              <a:buNone/>
            </a:pPr>
            <a:r>
              <a:rPr lang="en-US" dirty="0" smtClean="0"/>
              <a:t/>
            </a:r>
            <a:br>
              <a:rPr lang="en-US" dirty="0" smtClean="0"/>
            </a:br>
            <a:endParaRPr lang="en-US" dirty="0" smtClean="0"/>
          </a:p>
          <a:p>
            <a:endParaRPr lang="en-US" dirty="0"/>
          </a:p>
        </p:txBody>
      </p:sp>
      <p:pic>
        <p:nvPicPr>
          <p:cNvPr id="4100" name="Picture 4"/>
          <p:cNvPicPr>
            <a:picLocks noChangeAspect="1" noChangeArrowheads="1"/>
          </p:cNvPicPr>
          <p:nvPr/>
        </p:nvPicPr>
        <p:blipFill>
          <a:blip r:embed="rId2"/>
          <a:srcRect/>
          <a:stretch>
            <a:fillRect/>
          </a:stretch>
        </p:blipFill>
        <p:spPr bwMode="auto">
          <a:xfrm>
            <a:off x="2532351" y="2660073"/>
            <a:ext cx="4131685" cy="1925782"/>
          </a:xfrm>
          <a:prstGeom prst="rect">
            <a:avLst/>
          </a:prstGeom>
          <a:noFill/>
          <a:ln w="9525">
            <a:noFill/>
            <a:miter lim="800000"/>
            <a:headEnd/>
            <a:tailEnd/>
          </a:ln>
          <a:effec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3236" y="193963"/>
            <a:ext cx="8423564" cy="540327"/>
          </a:xfrm>
        </p:spPr>
        <p:txBody>
          <a:bodyPr>
            <a:normAutofit fontScale="90000"/>
          </a:bodyPr>
          <a:lstStyle/>
          <a:p>
            <a:pPr algn="ctr"/>
            <a:r>
              <a:rPr lang="en-US" b="1" dirty="0" smtClean="0"/>
              <a:t>HARRIS CORNER DETECTOR</a:t>
            </a:r>
            <a:endParaRPr lang="en-US" dirty="0"/>
          </a:p>
        </p:txBody>
      </p:sp>
      <p:sp>
        <p:nvSpPr>
          <p:cNvPr id="3" name="Content Placeholder 2"/>
          <p:cNvSpPr>
            <a:spLocks noGrp="1"/>
          </p:cNvSpPr>
          <p:nvPr>
            <p:ph sz="quarter" idx="1"/>
          </p:nvPr>
        </p:nvSpPr>
        <p:spPr>
          <a:xfrm>
            <a:off x="263236" y="546028"/>
            <a:ext cx="8631382" cy="6076445"/>
          </a:xfrm>
        </p:spPr>
        <p:txBody>
          <a:bodyPr/>
          <a:lstStyle/>
          <a:p>
            <a:pPr algn="just"/>
            <a:r>
              <a:rPr lang="en-US" dirty="0" smtClean="0"/>
              <a:t>When |</a:t>
            </a:r>
            <a:r>
              <a:rPr lang="en-US" i="1" dirty="0" smtClean="0"/>
              <a:t>R</a:t>
            </a:r>
            <a:r>
              <a:rPr lang="en-US" dirty="0" smtClean="0"/>
              <a:t>| is small, which happens when </a:t>
            </a:r>
            <a:r>
              <a:rPr lang="en-US" i="1" dirty="0" smtClean="0"/>
              <a:t>λ</a:t>
            </a:r>
            <a:r>
              <a:rPr lang="en-US" dirty="0" smtClean="0"/>
              <a:t>1 and </a:t>
            </a:r>
            <a:r>
              <a:rPr lang="en-US" i="1" dirty="0" smtClean="0"/>
              <a:t>λ</a:t>
            </a:r>
            <a:r>
              <a:rPr lang="en-US" dirty="0" smtClean="0"/>
              <a:t>2 are small, the region is flat.</a:t>
            </a:r>
          </a:p>
          <a:p>
            <a:pPr algn="just"/>
            <a:r>
              <a:rPr lang="en-US" dirty="0" smtClean="0"/>
              <a:t>When </a:t>
            </a:r>
            <a:r>
              <a:rPr lang="en-US" i="1" dirty="0" smtClean="0"/>
              <a:t>R</a:t>
            </a:r>
            <a:r>
              <a:rPr lang="en-US" dirty="0" smtClean="0"/>
              <a:t>&lt;0, which happens when </a:t>
            </a:r>
            <a:r>
              <a:rPr lang="en-US" i="1" dirty="0" smtClean="0"/>
              <a:t>λ</a:t>
            </a:r>
            <a:r>
              <a:rPr lang="en-US" dirty="0" smtClean="0"/>
              <a:t>1&gt;&gt;</a:t>
            </a:r>
            <a:r>
              <a:rPr lang="en-US" i="1" dirty="0" smtClean="0"/>
              <a:t>λ</a:t>
            </a:r>
            <a:r>
              <a:rPr lang="en-US" dirty="0" smtClean="0"/>
              <a:t>2 or vice versa, the region is an edge.</a:t>
            </a:r>
          </a:p>
          <a:p>
            <a:pPr algn="just"/>
            <a:r>
              <a:rPr lang="en-US" dirty="0" smtClean="0"/>
              <a:t>When </a:t>
            </a:r>
            <a:r>
              <a:rPr lang="en-US" i="1" dirty="0" smtClean="0"/>
              <a:t>R</a:t>
            </a:r>
            <a:r>
              <a:rPr lang="en-US" dirty="0" smtClean="0"/>
              <a:t> is large, which happens when </a:t>
            </a:r>
            <a:r>
              <a:rPr lang="en-US" i="1" dirty="0" smtClean="0"/>
              <a:t>λ</a:t>
            </a:r>
            <a:r>
              <a:rPr lang="en-US" dirty="0" smtClean="0"/>
              <a:t>1 and </a:t>
            </a:r>
            <a:r>
              <a:rPr lang="en-US" i="1" dirty="0" smtClean="0"/>
              <a:t>λ</a:t>
            </a:r>
            <a:r>
              <a:rPr lang="en-US" dirty="0" smtClean="0"/>
              <a:t>2 are large and </a:t>
            </a:r>
            <a:r>
              <a:rPr lang="en-US" i="1" dirty="0" smtClean="0"/>
              <a:t>λ</a:t>
            </a:r>
            <a:r>
              <a:rPr lang="en-US" dirty="0" smtClean="0"/>
              <a:t>1∼</a:t>
            </a:r>
            <a:r>
              <a:rPr lang="en-US" i="1" dirty="0" smtClean="0"/>
              <a:t>λ</a:t>
            </a:r>
            <a:r>
              <a:rPr lang="en-US" dirty="0" smtClean="0"/>
              <a:t>2, the region is a corner.</a:t>
            </a:r>
          </a:p>
          <a:p>
            <a:endParaRPr lang="en-US" dirty="0"/>
          </a:p>
        </p:txBody>
      </p:sp>
      <p:pic>
        <p:nvPicPr>
          <p:cNvPr id="5122" name="Picture 2"/>
          <p:cNvPicPr>
            <a:picLocks noChangeAspect="1" noChangeArrowheads="1"/>
          </p:cNvPicPr>
          <p:nvPr/>
        </p:nvPicPr>
        <p:blipFill>
          <a:blip r:embed="rId2"/>
          <a:srcRect/>
          <a:stretch>
            <a:fillRect/>
          </a:stretch>
        </p:blipFill>
        <p:spPr bwMode="auto">
          <a:xfrm>
            <a:off x="2590800" y="3255818"/>
            <a:ext cx="4585855" cy="3366655"/>
          </a:xfrm>
          <a:prstGeom prst="rect">
            <a:avLst/>
          </a:prstGeom>
          <a:noFill/>
          <a:ln w="9525">
            <a:noFill/>
            <a:miter lim="800000"/>
            <a:headEnd/>
            <a:tailEnd/>
          </a:ln>
          <a:effec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0945" y="274638"/>
            <a:ext cx="8395855" cy="889144"/>
          </a:xfrm>
        </p:spPr>
        <p:txBody>
          <a:bodyPr/>
          <a:lstStyle/>
          <a:p>
            <a:pPr algn="ctr"/>
            <a:r>
              <a:rPr lang="en-US" b="1" dirty="0" smtClean="0"/>
              <a:t>HARRIS CORNER DETECTOR</a:t>
            </a:r>
            <a:endParaRPr lang="en-US" dirty="0"/>
          </a:p>
        </p:txBody>
      </p:sp>
      <p:sp>
        <p:nvSpPr>
          <p:cNvPr id="3" name="Content Placeholder 2"/>
          <p:cNvSpPr>
            <a:spLocks noGrp="1"/>
          </p:cNvSpPr>
          <p:nvPr>
            <p:ph sz="quarter" idx="1"/>
          </p:nvPr>
        </p:nvSpPr>
        <p:spPr>
          <a:xfrm>
            <a:off x="290945" y="1447799"/>
            <a:ext cx="8395855" cy="4966855"/>
          </a:xfrm>
        </p:spPr>
        <p:txBody>
          <a:bodyPr>
            <a:normAutofit lnSpcReduction="10000"/>
          </a:bodyPr>
          <a:lstStyle/>
          <a:p>
            <a:pPr algn="just">
              <a:buNone/>
            </a:pPr>
            <a:r>
              <a:rPr lang="en-US" dirty="0" smtClean="0"/>
              <a:t>1.Take the grayscale of the original image</a:t>
            </a:r>
          </a:p>
          <a:p>
            <a:pPr algn="just">
              <a:buNone/>
            </a:pPr>
            <a:r>
              <a:rPr lang="en-US" dirty="0" smtClean="0"/>
              <a:t>2. Apply a Gaussian filter to smooth out any noise</a:t>
            </a:r>
          </a:p>
          <a:p>
            <a:pPr algn="just">
              <a:buNone/>
            </a:pPr>
            <a:r>
              <a:rPr lang="en-US" dirty="0" smtClean="0"/>
              <a:t>3. Apply </a:t>
            </a:r>
            <a:r>
              <a:rPr lang="en-US" dirty="0" err="1" smtClean="0"/>
              <a:t>Sobel</a:t>
            </a:r>
            <a:r>
              <a:rPr lang="en-US" dirty="0" smtClean="0"/>
              <a:t> operator to find the x and y gradient values for every pixel in the grayscale image</a:t>
            </a:r>
          </a:p>
          <a:p>
            <a:pPr algn="just">
              <a:buNone/>
            </a:pPr>
            <a:r>
              <a:rPr lang="en-US" dirty="0" smtClean="0"/>
              <a:t>4. For each pixel p in the grayscale image, consider a 3×3 window around it and compute the corner strength function. Call this its Harris value.</a:t>
            </a:r>
          </a:p>
          <a:p>
            <a:pPr algn="just">
              <a:buNone/>
            </a:pPr>
            <a:r>
              <a:rPr lang="en-US" dirty="0" smtClean="0"/>
              <a:t>5. Find all pixels that exceed a certain threshold and are the local maxima within a certain window (to prevent redundant dupes of features)</a:t>
            </a:r>
          </a:p>
          <a:p>
            <a:pPr algn="just">
              <a:buNone/>
            </a:pPr>
            <a:r>
              <a:rPr lang="en-US" dirty="0" smtClean="0"/>
              <a:t>6. For each pixel that meets the criteria in 5, compute a feature descriptor.</a:t>
            </a:r>
          </a:p>
          <a:p>
            <a:endParaRPr lang="en-US"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20-Feature-detection-and-matching-20-638.jpg"/>
          <p:cNvPicPr>
            <a:picLocks noChangeAspect="1"/>
          </p:cNvPicPr>
          <p:nvPr/>
        </p:nvPicPr>
        <p:blipFill>
          <a:blip r:embed="rId2"/>
          <a:stretch>
            <a:fillRect/>
          </a:stretch>
        </p:blipFill>
        <p:spPr>
          <a:xfrm>
            <a:off x="0" y="4571"/>
            <a:ext cx="9144000" cy="6858000"/>
          </a:xfrm>
          <a:prstGeom prst="rect">
            <a:avLst/>
          </a:prstGeom>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srcRect/>
          <a:stretch>
            <a:fillRect/>
          </a:stretch>
        </p:blipFill>
        <p:spPr bwMode="auto">
          <a:xfrm>
            <a:off x="281354" y="1899138"/>
            <a:ext cx="8567225" cy="2520462"/>
          </a:xfrm>
          <a:prstGeom prst="rect">
            <a:avLst/>
          </a:prstGeom>
          <a:noFill/>
          <a:ln w="9525">
            <a:noFill/>
            <a:miter lim="800000"/>
            <a:headEnd/>
            <a:tailEnd/>
          </a:ln>
          <a:effectLst/>
        </p:spPr>
      </p:pic>
      <p:sp>
        <p:nvSpPr>
          <p:cNvPr id="3" name="Title 2"/>
          <p:cNvSpPr>
            <a:spLocks noGrp="1"/>
          </p:cNvSpPr>
          <p:nvPr>
            <p:ph type="title"/>
          </p:nvPr>
        </p:nvSpPr>
        <p:spPr/>
        <p:txBody>
          <a:bodyPr>
            <a:normAutofit/>
          </a:bodyPr>
          <a:lstStyle/>
          <a:p>
            <a:r>
              <a:rPr lang="en-US" sz="3600" b="1" dirty="0" smtClean="0"/>
              <a:t>HARRIS DETECTOR EXAMPLE</a:t>
            </a:r>
            <a:endParaRPr lang="en-US" sz="3600" b="1" dirty="0"/>
          </a:p>
        </p:txBody>
      </p:sp>
      <p:sp>
        <p:nvSpPr>
          <p:cNvPr id="4" name="Content Placeholder 3"/>
          <p:cNvSpPr>
            <a:spLocks noGrp="1"/>
          </p:cNvSpPr>
          <p:nvPr>
            <p:ph sz="quarter" idx="1"/>
          </p:nvPr>
        </p:nvSpPr>
        <p:spPr/>
        <p:txBody>
          <a:bodyPr/>
          <a:lstStyle/>
          <a:p>
            <a:endParaRPr lang="en-US" dirty="0" smtClean="0"/>
          </a:p>
          <a:p>
            <a:endParaRPr lang="en-US" dirty="0" smtClean="0"/>
          </a:p>
          <a:p>
            <a:endParaRPr lang="en-US" dirty="0" smtClean="0"/>
          </a:p>
          <a:p>
            <a:endParaRPr lang="en-US" dirty="0" smtClean="0"/>
          </a:p>
          <a:p>
            <a:endParaRPr lang="en-US" dirty="0" smtClean="0"/>
          </a:p>
          <a:p>
            <a:endParaRPr lang="en-US" dirty="0" smtClean="0"/>
          </a:p>
          <a:p>
            <a:pPr>
              <a:buNone/>
            </a:pPr>
            <a:r>
              <a:rPr lang="en-US" dirty="0" smtClean="0"/>
              <a:t>Original Image				Harris response			</a:t>
            </a:r>
            <a:endParaRPr lang="en-US" dirty="0"/>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22-Feature-detection-and-matching-22-638.jpg"/>
          <p:cNvPicPr>
            <a:picLocks noChangeAspect="1"/>
          </p:cNvPicPr>
          <p:nvPr/>
        </p:nvPicPr>
        <p:blipFill>
          <a:blip r:embed="rId2"/>
          <a:stretch>
            <a:fillRect/>
          </a:stretch>
        </p:blipFill>
        <p:spPr>
          <a:xfrm>
            <a:off x="0" y="4571"/>
            <a:ext cx="9144000" cy="6858000"/>
          </a:xfrm>
          <a:prstGeom prst="rect">
            <a:avLst/>
          </a:prstGeom>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0327" y="274638"/>
            <a:ext cx="8146473" cy="541288"/>
          </a:xfrm>
        </p:spPr>
        <p:txBody>
          <a:bodyPr>
            <a:normAutofit fontScale="90000"/>
          </a:bodyPr>
          <a:lstStyle/>
          <a:p>
            <a:pPr algn="ctr"/>
            <a:r>
              <a:rPr lang="en-US" b="1" dirty="0" smtClean="0"/>
              <a:t>Adaptive Non Maximal Suppression</a:t>
            </a:r>
            <a:endParaRPr lang="en-US" b="1" dirty="0"/>
          </a:p>
        </p:txBody>
      </p:sp>
      <p:sp>
        <p:nvSpPr>
          <p:cNvPr id="3" name="Content Placeholder 2"/>
          <p:cNvSpPr>
            <a:spLocks noGrp="1"/>
          </p:cNvSpPr>
          <p:nvPr>
            <p:ph sz="quarter" idx="1"/>
          </p:nvPr>
        </p:nvSpPr>
        <p:spPr>
          <a:xfrm>
            <a:off x="182880" y="815926"/>
            <a:ext cx="8778240" cy="5767754"/>
          </a:xfrm>
        </p:spPr>
        <p:txBody>
          <a:bodyPr>
            <a:normAutofit fontScale="92500" lnSpcReduction="20000"/>
          </a:bodyPr>
          <a:lstStyle/>
          <a:p>
            <a:pPr>
              <a:buNone/>
            </a:pPr>
            <a:r>
              <a:rPr lang="en-US" dirty="0" smtClean="0"/>
              <a:t>1. </a:t>
            </a:r>
            <a:r>
              <a:rPr lang="en-US" b="1" dirty="0" smtClean="0"/>
              <a:t>Feature extraction:</a:t>
            </a:r>
            <a:endParaRPr lang="en-US" dirty="0" smtClean="0"/>
          </a:p>
          <a:p>
            <a:pPr algn="just" fontAlgn="ctr">
              <a:buNone/>
            </a:pPr>
            <a:r>
              <a:rPr lang="en-US" dirty="0" smtClean="0"/>
              <a:t>	Identify potential features in the image using a feature detector, which usually assigns a confidence score to each detected feature. </a:t>
            </a:r>
          </a:p>
          <a:p>
            <a:pPr algn="just">
              <a:buNone/>
            </a:pPr>
            <a:r>
              <a:rPr lang="en-US" dirty="0" smtClean="0"/>
              <a:t>		</a:t>
            </a:r>
            <a:r>
              <a:rPr lang="en-US" dirty="0" err="1" smtClean="0"/>
              <a:t>Eg</a:t>
            </a:r>
            <a:r>
              <a:rPr lang="en-US" dirty="0" smtClean="0"/>
              <a:t>: corner strength function:</a:t>
            </a:r>
          </a:p>
          <a:p>
            <a:pPr algn="just">
              <a:buNone/>
            </a:pPr>
            <a:endParaRPr lang="en-US" dirty="0" smtClean="0"/>
          </a:p>
          <a:p>
            <a:pPr algn="just">
              <a:buNone/>
            </a:pPr>
            <a:endParaRPr lang="en-US" dirty="0" smtClean="0"/>
          </a:p>
          <a:p>
            <a:pPr algn="just">
              <a:buNone/>
            </a:pPr>
            <a:endParaRPr lang="en-US" dirty="0" smtClean="0"/>
          </a:p>
          <a:p>
            <a:pPr algn="just">
              <a:buNone/>
            </a:pPr>
            <a:r>
              <a:rPr lang="en-US" dirty="0" smtClean="0"/>
              <a:t>		which is the harmonic mean of the Eigen values  of H. </a:t>
            </a:r>
          </a:p>
          <a:p>
            <a:pPr algn="just">
              <a:buNone/>
            </a:pPr>
            <a:r>
              <a:rPr lang="en-US" dirty="0" smtClean="0"/>
              <a:t>2. </a:t>
            </a:r>
            <a:r>
              <a:rPr lang="en-US" b="1" dirty="0" smtClean="0"/>
              <a:t>Adaptive suppression radius calculation:</a:t>
            </a:r>
            <a:endParaRPr lang="en-US" dirty="0" smtClean="0"/>
          </a:p>
          <a:p>
            <a:pPr algn="just" fontAlgn="ctr">
              <a:buNone/>
            </a:pPr>
            <a:r>
              <a:rPr lang="en-US" dirty="0" smtClean="0"/>
              <a:t>	For each feature, find the nearest neighbor with a higher confidence score and calculate the distance between them. This distance becomes the suppression radius for that feature. </a:t>
            </a:r>
          </a:p>
          <a:p>
            <a:pPr algn="just">
              <a:buNone/>
            </a:pPr>
            <a:r>
              <a:rPr lang="en-US" dirty="0" smtClean="0"/>
              <a:t>3. </a:t>
            </a:r>
            <a:r>
              <a:rPr lang="en-US" b="1" dirty="0" smtClean="0"/>
              <a:t>Non-maximal suppression:</a:t>
            </a:r>
            <a:endParaRPr lang="en-US" dirty="0" smtClean="0"/>
          </a:p>
          <a:p>
            <a:pPr algn="just">
              <a:buNone/>
            </a:pPr>
            <a:r>
              <a:rPr lang="en-US" dirty="0" smtClean="0"/>
              <a:t>	Compare each feature to its neighbors within its calculated suppression radius; if a neighbor has a higher confidence score, the current feature is suppressed. </a:t>
            </a:r>
          </a:p>
          <a:p>
            <a:endParaRPr lang="en-US" dirty="0"/>
          </a:p>
        </p:txBody>
      </p:sp>
      <p:pic>
        <p:nvPicPr>
          <p:cNvPr id="2051" name="Picture 3"/>
          <p:cNvPicPr>
            <a:picLocks noChangeAspect="1" noChangeArrowheads="1"/>
          </p:cNvPicPr>
          <p:nvPr/>
        </p:nvPicPr>
        <p:blipFill>
          <a:blip r:embed="rId2"/>
          <a:srcRect/>
          <a:stretch>
            <a:fillRect/>
          </a:stretch>
        </p:blipFill>
        <p:spPr bwMode="auto">
          <a:xfrm>
            <a:off x="2063042" y="2307102"/>
            <a:ext cx="3296749" cy="809113"/>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23-Feature-detection-and-matching-23-638.jpg"/>
          <p:cNvPicPr>
            <a:picLocks noChangeAspect="1"/>
          </p:cNvPicPr>
          <p:nvPr/>
        </p:nvPicPr>
        <p:blipFill>
          <a:blip r:embed="rId2"/>
          <a:stretch>
            <a:fillRect/>
          </a:stretch>
        </p:blipFill>
        <p:spPr>
          <a:xfrm>
            <a:off x="0" y="4571"/>
            <a:ext cx="9144000" cy="6858000"/>
          </a:xfrm>
          <a:prstGeom prst="rect">
            <a:avLst/>
          </a:prstGeom>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24-Feature-detection-and-matching-24-638.jpg"/>
          <p:cNvPicPr>
            <a:picLocks noChangeAspect="1"/>
          </p:cNvPicPr>
          <p:nvPr/>
        </p:nvPicPr>
        <p:blipFill>
          <a:blip r:embed="rId3"/>
          <a:stretch>
            <a:fillRect/>
          </a:stretch>
        </p:blipFill>
        <p:spPr>
          <a:xfrm>
            <a:off x="0" y="4571"/>
            <a:ext cx="9144000" cy="6858000"/>
          </a:xfrm>
          <a:prstGeom prst="rect">
            <a:avLst/>
          </a:prstGeom>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03-Feature-detection-and-matching-3-638.jpg"/>
          <p:cNvPicPr>
            <a:picLocks noChangeAspect="1"/>
          </p:cNvPicPr>
          <p:nvPr/>
        </p:nvPicPr>
        <p:blipFill>
          <a:blip r:embed="rId2"/>
          <a:stretch>
            <a:fillRect/>
          </a:stretch>
        </p:blipFill>
        <p:spPr>
          <a:xfrm>
            <a:off x="0" y="4571"/>
            <a:ext cx="9144000" cy="6858000"/>
          </a:xfrm>
          <a:prstGeom prst="rect">
            <a:avLst/>
          </a:prstGeom>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srcRect/>
          <a:stretch>
            <a:fillRect/>
          </a:stretch>
        </p:blipFill>
        <p:spPr bwMode="auto">
          <a:xfrm>
            <a:off x="84406" y="365760"/>
            <a:ext cx="8834511" cy="6203852"/>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274638"/>
            <a:ext cx="7772400" cy="598198"/>
          </a:xfrm>
        </p:spPr>
        <p:txBody>
          <a:bodyPr>
            <a:normAutofit fontScale="90000"/>
          </a:bodyPr>
          <a:lstStyle/>
          <a:p>
            <a:r>
              <a:rPr lang="en-US" dirty="0" smtClean="0"/>
              <a:t>Histogram of  Oriented Gradients(HOG)</a:t>
            </a:r>
            <a:endParaRPr lang="en-US" dirty="0"/>
          </a:p>
        </p:txBody>
      </p:sp>
      <p:sp>
        <p:nvSpPr>
          <p:cNvPr id="3" name="Content Placeholder 2"/>
          <p:cNvSpPr>
            <a:spLocks noGrp="1"/>
          </p:cNvSpPr>
          <p:nvPr>
            <p:ph sz="quarter" idx="1"/>
          </p:nvPr>
        </p:nvSpPr>
        <p:spPr>
          <a:xfrm>
            <a:off x="221673" y="872836"/>
            <a:ext cx="8465127" cy="5624946"/>
          </a:xfrm>
        </p:spPr>
        <p:txBody>
          <a:bodyPr/>
          <a:lstStyle/>
          <a:p>
            <a:pPr algn="just"/>
            <a:r>
              <a:rPr lang="en-US" dirty="0" smtClean="0"/>
              <a:t>The </a:t>
            </a:r>
            <a:r>
              <a:rPr lang="en-US" b="1" dirty="0" smtClean="0"/>
              <a:t>Histogram of Oriented Gradients (HOG)</a:t>
            </a:r>
            <a:r>
              <a:rPr lang="en-US" dirty="0" smtClean="0"/>
              <a:t> is a feature descriptor used in computer vision and image processing to detect objects or recognize patterns. It works by capturing the structure and texture of an image, specifically focusing on the gradients, which represent changes in intensity.</a:t>
            </a:r>
          </a:p>
          <a:p>
            <a:pPr>
              <a:buNone/>
            </a:pPr>
            <a:endParaRPr lang="en-US" dirty="0"/>
          </a:p>
        </p:txBody>
      </p:sp>
      <p:pic>
        <p:nvPicPr>
          <p:cNvPr id="2050" name="Picture 2"/>
          <p:cNvPicPr>
            <a:picLocks noChangeAspect="1" noChangeArrowheads="1"/>
          </p:cNvPicPr>
          <p:nvPr/>
        </p:nvPicPr>
        <p:blipFill>
          <a:blip r:embed="rId2"/>
          <a:srcRect/>
          <a:stretch>
            <a:fillRect/>
          </a:stretch>
        </p:blipFill>
        <p:spPr bwMode="auto">
          <a:xfrm>
            <a:off x="1346922" y="2941927"/>
            <a:ext cx="5895975" cy="2886075"/>
          </a:xfrm>
          <a:prstGeom prst="rect">
            <a:avLst/>
          </a:prstGeom>
          <a:noFill/>
          <a:ln w="9525">
            <a:noFill/>
            <a:miter lim="800000"/>
            <a:headEnd/>
            <a:tailEnd/>
          </a:ln>
          <a:effectLst/>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364" y="274638"/>
            <a:ext cx="8340436" cy="542780"/>
          </a:xfrm>
        </p:spPr>
        <p:txBody>
          <a:bodyPr>
            <a:normAutofit fontScale="90000"/>
          </a:bodyPr>
          <a:lstStyle/>
          <a:p>
            <a:r>
              <a:rPr lang="en-US" dirty="0" smtClean="0"/>
              <a:t>Histogram of  Oriented Gradients(HOG)</a:t>
            </a:r>
            <a:endParaRPr lang="en-US" dirty="0"/>
          </a:p>
        </p:txBody>
      </p:sp>
      <p:sp>
        <p:nvSpPr>
          <p:cNvPr id="3" name="Content Placeholder 2"/>
          <p:cNvSpPr>
            <a:spLocks noGrp="1"/>
          </p:cNvSpPr>
          <p:nvPr>
            <p:ph sz="quarter" idx="1"/>
          </p:nvPr>
        </p:nvSpPr>
        <p:spPr>
          <a:xfrm>
            <a:off x="346364" y="817419"/>
            <a:ext cx="8340436" cy="5514108"/>
          </a:xfrm>
        </p:spPr>
        <p:txBody>
          <a:bodyPr/>
          <a:lstStyle/>
          <a:p>
            <a:pPr algn="just"/>
            <a:r>
              <a:rPr lang="en-US" dirty="0" smtClean="0"/>
              <a:t>Histogram-A graphical representation of the frequency distribution of data- in this case, the gradients’ directions.</a:t>
            </a:r>
          </a:p>
          <a:p>
            <a:pPr algn="just"/>
            <a:endParaRPr lang="en-US" dirty="0" smtClean="0"/>
          </a:p>
          <a:p>
            <a:pPr algn="just"/>
            <a:endParaRPr lang="en-US" dirty="0" smtClean="0"/>
          </a:p>
          <a:p>
            <a:pPr algn="just"/>
            <a:endParaRPr lang="en-US" dirty="0" smtClean="0"/>
          </a:p>
          <a:p>
            <a:pPr algn="just"/>
            <a:endParaRPr lang="en-US" dirty="0" smtClean="0"/>
          </a:p>
          <a:p>
            <a:pPr algn="just"/>
            <a:endParaRPr lang="en-US" dirty="0" smtClean="0"/>
          </a:p>
          <a:p>
            <a:pPr algn="just"/>
            <a:endParaRPr lang="en-US" dirty="0" smtClean="0"/>
          </a:p>
          <a:p>
            <a:pPr algn="just"/>
            <a:r>
              <a:rPr lang="en-US" b="1" dirty="0" smtClean="0"/>
              <a:t>Oriented</a:t>
            </a:r>
            <a:r>
              <a:rPr lang="en-US" dirty="0" smtClean="0"/>
              <a:t>: Refers to the direction of the gradients.</a:t>
            </a:r>
          </a:p>
          <a:p>
            <a:pPr algn="just"/>
            <a:r>
              <a:rPr lang="en-US" b="1" dirty="0" smtClean="0"/>
              <a:t>Gradients</a:t>
            </a:r>
            <a:r>
              <a:rPr lang="en-US" dirty="0" smtClean="0"/>
              <a:t>: Represent changes in pixel intensity values, capturing the edges, textures, and structures in the image.</a:t>
            </a:r>
          </a:p>
          <a:p>
            <a:pPr algn="just"/>
            <a:endParaRPr lang="en-US" dirty="0" smtClean="0"/>
          </a:p>
          <a:p>
            <a:pPr algn="just"/>
            <a:endParaRPr lang="en-US" dirty="0" smtClean="0"/>
          </a:p>
          <a:p>
            <a:pPr algn="just"/>
            <a:endParaRPr lang="en-US" dirty="0" smtClean="0"/>
          </a:p>
          <a:p>
            <a:pPr algn="just"/>
            <a:endParaRPr lang="en-US" dirty="0" smtClean="0"/>
          </a:p>
          <a:p>
            <a:pPr algn="just"/>
            <a:endParaRPr lang="en-US" dirty="0" smtClean="0"/>
          </a:p>
          <a:p>
            <a:pPr algn="just"/>
            <a:endParaRPr lang="en-US" dirty="0" smtClean="0"/>
          </a:p>
          <a:p>
            <a:pPr algn="just"/>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a:p>
        </p:txBody>
      </p:sp>
      <p:pic>
        <p:nvPicPr>
          <p:cNvPr id="1026" name="Picture 2"/>
          <p:cNvPicPr>
            <a:picLocks noChangeAspect="1" noChangeArrowheads="1"/>
          </p:cNvPicPr>
          <p:nvPr/>
        </p:nvPicPr>
        <p:blipFill>
          <a:blip r:embed="rId2"/>
          <a:srcRect/>
          <a:stretch>
            <a:fillRect/>
          </a:stretch>
        </p:blipFill>
        <p:spPr bwMode="auto">
          <a:xfrm>
            <a:off x="1314450" y="1773383"/>
            <a:ext cx="5600700" cy="2535382"/>
          </a:xfrm>
          <a:prstGeom prst="rect">
            <a:avLst/>
          </a:prstGeom>
          <a:noFill/>
          <a:ln w="9525">
            <a:noFill/>
            <a:miter lim="800000"/>
            <a:headEnd/>
            <a:tailEnd/>
          </a:ln>
          <a:effectLst/>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364" y="274638"/>
            <a:ext cx="8340436" cy="653617"/>
          </a:xfrm>
        </p:spPr>
        <p:txBody>
          <a:bodyPr>
            <a:normAutofit fontScale="90000"/>
          </a:bodyPr>
          <a:lstStyle/>
          <a:p>
            <a:r>
              <a:rPr lang="en-US" dirty="0" smtClean="0"/>
              <a:t>Histogram of  Oriented Gradients(HOG)</a:t>
            </a:r>
            <a:endParaRPr lang="en-US" dirty="0"/>
          </a:p>
        </p:txBody>
      </p:sp>
      <p:sp>
        <p:nvSpPr>
          <p:cNvPr id="3" name="Content Placeholder 2"/>
          <p:cNvSpPr>
            <a:spLocks noGrp="1"/>
          </p:cNvSpPr>
          <p:nvPr>
            <p:ph sz="quarter" idx="1"/>
          </p:nvPr>
        </p:nvSpPr>
        <p:spPr>
          <a:xfrm>
            <a:off x="346364" y="1163782"/>
            <a:ext cx="8340436" cy="4856017"/>
          </a:xfrm>
        </p:spPr>
        <p:txBody>
          <a:bodyPr/>
          <a:lstStyle/>
          <a:p>
            <a:pPr algn="just"/>
            <a:r>
              <a:rPr lang="en-US" dirty="0" smtClean="0"/>
              <a:t>In </a:t>
            </a:r>
            <a:r>
              <a:rPr lang="en-US" b="1" dirty="0" smtClean="0"/>
              <a:t>Histogram of Oriented Gradients (HOG)</a:t>
            </a:r>
            <a:r>
              <a:rPr lang="en-US" dirty="0" smtClean="0"/>
              <a:t>, the gradients are </a:t>
            </a:r>
            <a:r>
              <a:rPr lang="en-US" b="1" dirty="0" smtClean="0"/>
              <a:t>not calculated at every direction from 0° to 180°</a:t>
            </a:r>
            <a:r>
              <a:rPr lang="en-US" dirty="0" smtClean="0"/>
              <a:t> for each pixel. Instead, the gradients are calculated in </a:t>
            </a:r>
            <a:r>
              <a:rPr lang="en-US" b="1" dirty="0" smtClean="0"/>
              <a:t>specific directions</a:t>
            </a:r>
            <a:r>
              <a:rPr lang="en-US" dirty="0" smtClean="0"/>
              <a:t> and then binned into orientation bins, typically spanning from </a:t>
            </a:r>
            <a:r>
              <a:rPr lang="en-US" b="1" dirty="0" smtClean="0"/>
              <a:t>0° to 180°.</a:t>
            </a:r>
          </a:p>
          <a:p>
            <a:pPr algn="just"/>
            <a:endParaRPr lang="en-US" b="1" dirty="0" smtClean="0"/>
          </a:p>
          <a:p>
            <a:r>
              <a:rPr lang="en-US" dirty="0" smtClean="0"/>
              <a:t>Gradients are </a:t>
            </a:r>
            <a:r>
              <a:rPr lang="en-US" b="1" dirty="0" smtClean="0"/>
              <a:t>calculated once</a:t>
            </a:r>
            <a:r>
              <a:rPr lang="en-US" dirty="0" smtClean="0"/>
              <a:t> per pixel (based on </a:t>
            </a:r>
            <a:r>
              <a:rPr lang="en-US" dirty="0" err="1" smtClean="0"/>
              <a:t>Gx</a:t>
            </a:r>
            <a:r>
              <a:rPr lang="en-US" dirty="0" smtClean="0"/>
              <a:t>​ and </a:t>
            </a:r>
            <a:r>
              <a:rPr lang="en-US" dirty="0" err="1" smtClean="0"/>
              <a:t>Gy</a:t>
            </a:r>
            <a:r>
              <a:rPr lang="en-US" dirty="0" smtClean="0"/>
              <a:t>​).</a:t>
            </a:r>
          </a:p>
          <a:p>
            <a:pPr>
              <a:buNone/>
            </a:pPr>
            <a:endParaRPr lang="en-US" dirty="0" smtClean="0"/>
          </a:p>
          <a:p>
            <a:r>
              <a:rPr lang="en-US" dirty="0" smtClean="0"/>
              <a:t>Gradient directions (θ) are </a:t>
            </a:r>
            <a:r>
              <a:rPr lang="en-US" b="1" dirty="0" smtClean="0"/>
              <a:t>quantized into specific bins</a:t>
            </a:r>
            <a:r>
              <a:rPr lang="en-US" dirty="0" smtClean="0"/>
              <a:t> (e.g., 9 or 18 bins).</a:t>
            </a:r>
          </a:p>
          <a:p>
            <a:pPr algn="just"/>
            <a:endParaRPr lang="en-US"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8764" y="274638"/>
            <a:ext cx="8188036" cy="570489"/>
          </a:xfrm>
        </p:spPr>
        <p:txBody>
          <a:bodyPr>
            <a:normAutofit fontScale="90000"/>
          </a:bodyPr>
          <a:lstStyle/>
          <a:p>
            <a:r>
              <a:rPr lang="en-US" dirty="0" smtClean="0"/>
              <a:t>Histogram of  Oriented Gradients(HOG)</a:t>
            </a:r>
            <a:endParaRPr lang="en-US" dirty="0"/>
          </a:p>
        </p:txBody>
      </p:sp>
      <p:sp>
        <p:nvSpPr>
          <p:cNvPr id="3" name="Content Placeholder 2"/>
          <p:cNvSpPr>
            <a:spLocks noGrp="1"/>
          </p:cNvSpPr>
          <p:nvPr>
            <p:ph sz="quarter" idx="1"/>
          </p:nvPr>
        </p:nvSpPr>
        <p:spPr/>
        <p:txBody>
          <a:bodyPr/>
          <a:lstStyle/>
          <a:p>
            <a:endParaRPr lang="en-US"/>
          </a:p>
        </p:txBody>
      </p:sp>
      <p:pic>
        <p:nvPicPr>
          <p:cNvPr id="3074" name="Picture 2"/>
          <p:cNvPicPr>
            <a:picLocks noChangeAspect="1" noChangeArrowheads="1"/>
          </p:cNvPicPr>
          <p:nvPr/>
        </p:nvPicPr>
        <p:blipFill>
          <a:blip r:embed="rId2"/>
          <a:srcRect/>
          <a:stretch>
            <a:fillRect/>
          </a:stretch>
        </p:blipFill>
        <p:spPr bwMode="auto">
          <a:xfrm>
            <a:off x="290944" y="1090613"/>
            <a:ext cx="8603673" cy="5324042"/>
          </a:xfrm>
          <a:prstGeom prst="rect">
            <a:avLst/>
          </a:prstGeom>
          <a:noFill/>
          <a:ln w="9525">
            <a:noFill/>
            <a:miter lim="800000"/>
            <a:headEnd/>
            <a:tailEnd/>
          </a:ln>
          <a:effectLst/>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1783" y="274638"/>
            <a:ext cx="8285017" cy="653617"/>
          </a:xfrm>
        </p:spPr>
        <p:txBody>
          <a:bodyPr>
            <a:normAutofit fontScale="90000"/>
          </a:bodyPr>
          <a:lstStyle/>
          <a:p>
            <a:r>
              <a:rPr lang="en-US" dirty="0" smtClean="0"/>
              <a:t>Histogram of  Oriented Gradients(HOG)</a:t>
            </a:r>
            <a:endParaRPr lang="en-US" dirty="0"/>
          </a:p>
        </p:txBody>
      </p:sp>
      <p:sp>
        <p:nvSpPr>
          <p:cNvPr id="3" name="Content Placeholder 2"/>
          <p:cNvSpPr>
            <a:spLocks noGrp="1"/>
          </p:cNvSpPr>
          <p:nvPr>
            <p:ph sz="quarter" idx="1"/>
          </p:nvPr>
        </p:nvSpPr>
        <p:spPr/>
        <p:txBody>
          <a:bodyPr/>
          <a:lstStyle/>
          <a:p>
            <a:endParaRPr lang="en-US"/>
          </a:p>
        </p:txBody>
      </p:sp>
      <p:pic>
        <p:nvPicPr>
          <p:cNvPr id="4098" name="Picture 2"/>
          <p:cNvPicPr>
            <a:picLocks noChangeAspect="1" noChangeArrowheads="1"/>
          </p:cNvPicPr>
          <p:nvPr/>
        </p:nvPicPr>
        <p:blipFill>
          <a:blip r:embed="rId2"/>
          <a:srcRect/>
          <a:stretch>
            <a:fillRect/>
          </a:stretch>
        </p:blipFill>
        <p:spPr bwMode="auto">
          <a:xfrm>
            <a:off x="401783" y="1108365"/>
            <a:ext cx="8451272" cy="5347854"/>
          </a:xfrm>
          <a:prstGeom prst="rect">
            <a:avLst/>
          </a:prstGeom>
          <a:noFill/>
          <a:ln w="9525">
            <a:noFill/>
            <a:miter lim="800000"/>
            <a:headEnd/>
            <a:tailEnd/>
          </a:ln>
          <a:effectLst/>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5527" y="274638"/>
            <a:ext cx="8215745" cy="334962"/>
          </a:xfrm>
        </p:spPr>
        <p:txBody>
          <a:bodyPr>
            <a:normAutofit fontScale="90000"/>
          </a:bodyPr>
          <a:lstStyle/>
          <a:p>
            <a:r>
              <a:rPr lang="en-US" dirty="0" smtClean="0"/>
              <a:t>Histogram of  Oriented Gradients(HOG)</a:t>
            </a:r>
            <a:endParaRPr lang="en-US" dirty="0"/>
          </a:p>
        </p:txBody>
      </p:sp>
      <p:sp>
        <p:nvSpPr>
          <p:cNvPr id="3" name="Content Placeholder 2"/>
          <p:cNvSpPr>
            <a:spLocks noGrp="1"/>
          </p:cNvSpPr>
          <p:nvPr>
            <p:ph sz="quarter" idx="1"/>
          </p:nvPr>
        </p:nvSpPr>
        <p:spPr>
          <a:xfrm>
            <a:off x="235527" y="609600"/>
            <a:ext cx="8451273" cy="5410200"/>
          </a:xfrm>
        </p:spPr>
        <p:txBody>
          <a:bodyPr>
            <a:normAutofit/>
          </a:bodyPr>
          <a:lstStyle/>
          <a:p>
            <a:pPr algn="just"/>
            <a:r>
              <a:rPr lang="en-US" sz="2000" b="1" dirty="0" smtClean="0"/>
              <a:t>Step 2: Divide the Image into Cells</a:t>
            </a:r>
          </a:p>
          <a:p>
            <a:pPr algn="just"/>
            <a:r>
              <a:rPr lang="en-US" sz="2000" dirty="0" smtClean="0"/>
              <a:t>The image is divided into small non overlapping rectangular or square regions called </a:t>
            </a:r>
            <a:r>
              <a:rPr lang="en-US" sz="2000" b="1" dirty="0" smtClean="0"/>
              <a:t>cells</a:t>
            </a:r>
            <a:r>
              <a:rPr lang="en-US" sz="2000" dirty="0" smtClean="0"/>
              <a:t> (e.g., 8×8 pixels per cell).</a:t>
            </a:r>
          </a:p>
          <a:p>
            <a:pPr algn="just"/>
            <a:r>
              <a:rPr lang="en-US" sz="2000" dirty="0" smtClean="0"/>
              <a:t>Each cell independently computes a </a:t>
            </a:r>
            <a:r>
              <a:rPr lang="en-US" sz="2000" b="1" dirty="0" smtClean="0"/>
              <a:t>histogram</a:t>
            </a:r>
            <a:r>
              <a:rPr lang="en-US" sz="2000" dirty="0" smtClean="0"/>
              <a:t> of gradient orientations.</a:t>
            </a:r>
          </a:p>
          <a:p>
            <a:pPr algn="just"/>
            <a:r>
              <a:rPr lang="en-US" sz="2000" dirty="0" smtClean="0"/>
              <a:t>Orientations are quantized into bins (e.g., 9 bins representing angles from 0° to 180°).</a:t>
            </a:r>
          </a:p>
          <a:p>
            <a:pPr>
              <a:buNone/>
            </a:pPr>
            <a:endParaRPr lang="en-US" sz="2400" dirty="0"/>
          </a:p>
        </p:txBody>
      </p:sp>
      <p:pic>
        <p:nvPicPr>
          <p:cNvPr id="5122" name="Picture 2"/>
          <p:cNvPicPr>
            <a:picLocks noChangeAspect="1" noChangeArrowheads="1"/>
          </p:cNvPicPr>
          <p:nvPr/>
        </p:nvPicPr>
        <p:blipFill>
          <a:blip r:embed="rId2"/>
          <a:srcRect/>
          <a:stretch>
            <a:fillRect/>
          </a:stretch>
        </p:blipFill>
        <p:spPr bwMode="auto">
          <a:xfrm>
            <a:off x="235527" y="2535381"/>
            <a:ext cx="8451273" cy="4031673"/>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1055" y="274638"/>
            <a:ext cx="8215745" cy="1143000"/>
          </a:xfrm>
        </p:spPr>
        <p:txBody>
          <a:bodyPr>
            <a:normAutofit fontScale="90000"/>
          </a:bodyPr>
          <a:lstStyle/>
          <a:p>
            <a:r>
              <a:rPr lang="en-US" dirty="0" smtClean="0"/>
              <a:t>Histogram of  Oriented Gradients(HOG)</a:t>
            </a:r>
            <a:endParaRPr lang="en-US" dirty="0"/>
          </a:p>
        </p:txBody>
      </p:sp>
      <p:sp>
        <p:nvSpPr>
          <p:cNvPr id="3" name="Content Placeholder 2"/>
          <p:cNvSpPr>
            <a:spLocks noGrp="1"/>
          </p:cNvSpPr>
          <p:nvPr>
            <p:ph sz="quarter" idx="1"/>
          </p:nvPr>
        </p:nvSpPr>
        <p:spPr/>
        <p:txBody>
          <a:bodyPr/>
          <a:lstStyle/>
          <a:p>
            <a:endParaRPr lang="en-US"/>
          </a:p>
        </p:txBody>
      </p:sp>
      <p:pic>
        <p:nvPicPr>
          <p:cNvPr id="6146" name="Picture 2"/>
          <p:cNvPicPr>
            <a:picLocks noChangeAspect="1" noChangeArrowheads="1"/>
          </p:cNvPicPr>
          <p:nvPr/>
        </p:nvPicPr>
        <p:blipFill>
          <a:blip r:embed="rId2"/>
          <a:srcRect/>
          <a:stretch>
            <a:fillRect/>
          </a:stretch>
        </p:blipFill>
        <p:spPr bwMode="auto">
          <a:xfrm>
            <a:off x="471055" y="1690255"/>
            <a:ext cx="8395853" cy="4599709"/>
          </a:xfrm>
          <a:prstGeom prst="rect">
            <a:avLst/>
          </a:prstGeom>
          <a:noFill/>
          <a:ln w="9525">
            <a:noFill/>
            <a:miter lim="800000"/>
            <a:headEnd/>
            <a:tailEnd/>
          </a:ln>
          <a:effectLst/>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274638"/>
            <a:ext cx="7772400" cy="45719"/>
          </a:xfrm>
        </p:spPr>
        <p:txBody>
          <a:bodyPr>
            <a:normAutofit fontScale="90000"/>
          </a:bodyPr>
          <a:lstStyle/>
          <a:p>
            <a:endParaRPr lang="en-US" dirty="0"/>
          </a:p>
        </p:txBody>
      </p:sp>
      <p:sp>
        <p:nvSpPr>
          <p:cNvPr id="3" name="Content Placeholder 2"/>
          <p:cNvSpPr>
            <a:spLocks noGrp="1"/>
          </p:cNvSpPr>
          <p:nvPr>
            <p:ph sz="quarter" idx="1"/>
          </p:nvPr>
        </p:nvSpPr>
        <p:spPr>
          <a:xfrm>
            <a:off x="168812" y="274638"/>
            <a:ext cx="8975188" cy="6583362"/>
          </a:xfrm>
        </p:spPr>
        <p:txBody>
          <a:bodyPr>
            <a:normAutofit fontScale="70000" lnSpcReduction="20000"/>
          </a:bodyPr>
          <a:lstStyle/>
          <a:p>
            <a:pPr algn="just" fontAlgn="ctr">
              <a:buNone/>
            </a:pPr>
            <a:r>
              <a:rPr lang="en-US" dirty="0" smtClean="0"/>
              <a:t>	</a:t>
            </a:r>
            <a:r>
              <a:rPr lang="en-US" dirty="0" smtClean="0">
                <a:latin typeface="Times New Roman" pitchFamily="18" charset="0"/>
                <a:cs typeface="Times New Roman" pitchFamily="18" charset="0"/>
              </a:rPr>
              <a:t>A histogram of oriented gradients (HOG) is a technique used in computer vision and image processing to identify objects and patterns. It's a feature descriptor that analyzes the shape of an object by counting the orientation of gradients in local areas of an image. </a:t>
            </a:r>
          </a:p>
          <a:p>
            <a:pPr algn="just">
              <a:buNone/>
            </a:pPr>
            <a:r>
              <a:rPr lang="en-US" b="1" dirty="0" smtClean="0">
                <a:latin typeface="Times New Roman" pitchFamily="18" charset="0"/>
                <a:cs typeface="Times New Roman" pitchFamily="18" charset="0"/>
              </a:rPr>
              <a:t>How it works</a:t>
            </a:r>
          </a:p>
          <a:p>
            <a:pPr algn="just" fontAlgn="ctr">
              <a:buNone/>
            </a:pPr>
            <a:r>
              <a:rPr lang="en-US" dirty="0" smtClean="0">
                <a:latin typeface="Times New Roman" pitchFamily="18" charset="0"/>
                <a:cs typeface="Times New Roman" pitchFamily="18" charset="0"/>
              </a:rPr>
              <a:t>	Break an image into a grid of cells </a:t>
            </a:r>
          </a:p>
          <a:p>
            <a:pPr algn="just" fontAlgn="ctr">
              <a:buNone/>
            </a:pPr>
            <a:r>
              <a:rPr lang="en-US" dirty="0" smtClean="0">
                <a:latin typeface="Times New Roman" pitchFamily="18" charset="0"/>
                <a:cs typeface="Times New Roman" pitchFamily="18" charset="0"/>
              </a:rPr>
              <a:t>	Calculate a histogram of gradients for each cell </a:t>
            </a:r>
          </a:p>
          <a:p>
            <a:pPr algn="just" fontAlgn="ctr">
              <a:buNone/>
            </a:pPr>
            <a:r>
              <a:rPr lang="en-US" dirty="0" smtClean="0">
                <a:latin typeface="Times New Roman" pitchFamily="18" charset="0"/>
                <a:cs typeface="Times New Roman" pitchFamily="18" charset="0"/>
              </a:rPr>
              <a:t>	Normalize the histogram by taking into account the overlapping contrast of local cells </a:t>
            </a:r>
          </a:p>
          <a:p>
            <a:pPr algn="just" fontAlgn="ctr">
              <a:buNone/>
            </a:pPr>
            <a:r>
              <a:rPr lang="en-US" dirty="0" smtClean="0">
                <a:latin typeface="Times New Roman" pitchFamily="18" charset="0"/>
                <a:cs typeface="Times New Roman" pitchFamily="18" charset="0"/>
              </a:rPr>
              <a:t>	Use the magnitude and orientation of the gradient to generate a histogram </a:t>
            </a:r>
          </a:p>
          <a:p>
            <a:pPr algn="just" fontAlgn="ctr">
              <a:buNone/>
            </a:pPr>
            <a:r>
              <a:rPr lang="en-US" b="1" dirty="0" smtClean="0">
                <a:latin typeface="Times New Roman" pitchFamily="18" charset="0"/>
                <a:cs typeface="Times New Roman" pitchFamily="18" charset="0"/>
              </a:rPr>
              <a:t>Applications</a:t>
            </a:r>
            <a:r>
              <a:rPr lang="en-US" dirty="0" smtClean="0">
                <a:latin typeface="Times New Roman" pitchFamily="18" charset="0"/>
                <a:cs typeface="Times New Roman" pitchFamily="18" charset="0"/>
              </a:rPr>
              <a:t> </a:t>
            </a:r>
          </a:p>
          <a:p>
            <a:pPr algn="just">
              <a:buNone/>
            </a:pPr>
            <a:r>
              <a:rPr lang="en-US" dirty="0" smtClean="0">
                <a:latin typeface="Times New Roman" pitchFamily="18" charset="0"/>
                <a:cs typeface="Times New Roman" pitchFamily="18" charset="0"/>
              </a:rPr>
              <a:t>	Object detection</a:t>
            </a:r>
          </a:p>
          <a:p>
            <a:pPr algn="just">
              <a:buNone/>
            </a:pPr>
            <a:r>
              <a:rPr lang="en-US" dirty="0" smtClean="0">
                <a:latin typeface="Times New Roman" pitchFamily="18" charset="0"/>
                <a:cs typeface="Times New Roman" pitchFamily="18" charset="0"/>
              </a:rPr>
              <a:t>	Pedestrian detection</a:t>
            </a:r>
          </a:p>
          <a:p>
            <a:pPr algn="just">
              <a:buNone/>
            </a:pPr>
            <a:r>
              <a:rPr lang="en-US" dirty="0" smtClean="0">
                <a:latin typeface="Times New Roman" pitchFamily="18" charset="0"/>
                <a:cs typeface="Times New Roman" pitchFamily="18" charset="0"/>
              </a:rPr>
              <a:t>	Image classification</a:t>
            </a:r>
          </a:p>
          <a:p>
            <a:pPr algn="just">
              <a:buNone/>
            </a:pPr>
            <a:r>
              <a:rPr lang="en-US" dirty="0" smtClean="0">
                <a:latin typeface="Times New Roman" pitchFamily="18" charset="0"/>
                <a:cs typeface="Times New Roman" pitchFamily="18" charset="0"/>
              </a:rPr>
              <a:t>	Quantifying the spatial correlation between two images</a:t>
            </a:r>
          </a:p>
          <a:p>
            <a:pPr algn="just">
              <a:buNone/>
            </a:pPr>
            <a:r>
              <a:rPr lang="en-US" dirty="0" smtClean="0">
                <a:latin typeface="Times New Roman" pitchFamily="18" charset="0"/>
                <a:cs typeface="Times New Roman" pitchFamily="18" charset="0"/>
              </a:rPr>
              <a:t>	Medical imaging tasks like detection, segmentation, and classification</a:t>
            </a:r>
          </a:p>
          <a:p>
            <a:pPr algn="just" fontAlgn="ctr">
              <a:buNone/>
            </a:pPr>
            <a:r>
              <a:rPr lang="en-US" b="1" dirty="0" smtClean="0">
                <a:latin typeface="Times New Roman" pitchFamily="18" charset="0"/>
                <a:cs typeface="Times New Roman" pitchFamily="18" charset="0"/>
              </a:rPr>
              <a:t>HOG's advantages</a:t>
            </a:r>
            <a:r>
              <a:rPr lang="en-US" dirty="0" smtClean="0">
                <a:latin typeface="Times New Roman" pitchFamily="18" charset="0"/>
                <a:cs typeface="Times New Roman" pitchFamily="18" charset="0"/>
              </a:rPr>
              <a:t> </a:t>
            </a:r>
          </a:p>
          <a:p>
            <a:pPr algn="just">
              <a:buNone/>
            </a:pPr>
            <a:r>
              <a:rPr lang="en-US" dirty="0" smtClean="0">
                <a:latin typeface="Times New Roman" pitchFamily="18" charset="0"/>
                <a:cs typeface="Times New Roman" pitchFamily="18" charset="0"/>
              </a:rPr>
              <a:t>	It's robust at capturing edge, shape, and texture information</a:t>
            </a:r>
          </a:p>
          <a:p>
            <a:pPr algn="just">
              <a:buNone/>
            </a:pPr>
            <a:r>
              <a:rPr lang="en-US" dirty="0" smtClean="0">
                <a:latin typeface="Times New Roman" pitchFamily="18" charset="0"/>
                <a:cs typeface="Times New Roman" pitchFamily="18" charset="0"/>
              </a:rPr>
              <a:t>	It's invariant to geometric transformations and lighting variations</a:t>
            </a:r>
          </a:p>
          <a:p>
            <a:pPr algn="just" fontAlgn="ctr">
              <a:buNone/>
            </a:pPr>
            <a:r>
              <a:rPr lang="en-US" b="1" dirty="0" smtClean="0">
                <a:latin typeface="Times New Roman" pitchFamily="18" charset="0"/>
                <a:cs typeface="Times New Roman" pitchFamily="18" charset="0"/>
              </a:rPr>
              <a:t>Related terms</a:t>
            </a:r>
            <a:r>
              <a:rPr lang="en-US" dirty="0" smtClean="0">
                <a:latin typeface="Times New Roman" pitchFamily="18" charset="0"/>
                <a:cs typeface="Times New Roman" pitchFamily="18" charset="0"/>
              </a:rPr>
              <a:t> </a:t>
            </a:r>
          </a:p>
          <a:p>
            <a:pPr algn="just">
              <a:buNone/>
            </a:pPr>
            <a:r>
              <a:rPr lang="en-US" b="1" dirty="0" smtClean="0">
                <a:latin typeface="Times New Roman" pitchFamily="18" charset="0"/>
                <a:cs typeface="Times New Roman" pitchFamily="18" charset="0"/>
              </a:rPr>
              <a:t>	Gradients</a:t>
            </a:r>
            <a:r>
              <a:rPr lang="en-US" dirty="0" smtClean="0">
                <a:latin typeface="Times New Roman" pitchFamily="18" charset="0"/>
                <a:cs typeface="Times New Roman" pitchFamily="18" charset="0"/>
              </a:rPr>
              <a:t>: Represent changes in pixel intensity values</a:t>
            </a:r>
          </a:p>
          <a:p>
            <a:pPr algn="just">
              <a:buNone/>
            </a:pPr>
            <a:r>
              <a:rPr lang="en-US" b="1" dirty="0" smtClean="0">
                <a:latin typeface="Times New Roman" pitchFamily="18" charset="0"/>
                <a:cs typeface="Times New Roman" pitchFamily="18" charset="0"/>
              </a:rPr>
              <a:t>	Feature descriptors</a:t>
            </a:r>
            <a:r>
              <a:rPr lang="en-US" dirty="0" smtClean="0">
                <a:latin typeface="Times New Roman" pitchFamily="18" charset="0"/>
                <a:cs typeface="Times New Roman" pitchFamily="18" charset="0"/>
              </a:rPr>
              <a:t>: Represent an image by extracting useful information and ignoring unnecessary information</a:t>
            </a:r>
          </a:p>
          <a:p>
            <a:pPr algn="just"/>
            <a:endParaRPr lang="en-US"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057" name="Rectangle 2056">
            <a:extLst>
              <a:ext uri="{FF2B5EF4-FFF2-40B4-BE49-F238E27FC236}">
                <a16:creationId xmlns="" xmlns:a16="http://schemas.microsoft.com/office/drawing/2014/main" id="{2B97F24A-32CE-4C1C-A50D-3016B394DCF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 xmlns:a16="http://schemas.microsoft.com/office/drawing/2014/main" id="{E45DCE72-AAC4-09D5-C0A4-B1E1939A39A8}"/>
              </a:ext>
            </a:extLst>
          </p:cNvPr>
          <p:cNvSpPr>
            <a:spLocks noGrp="1"/>
          </p:cNvSpPr>
          <p:nvPr>
            <p:ph type="title"/>
          </p:nvPr>
        </p:nvSpPr>
        <p:spPr>
          <a:xfrm>
            <a:off x="473202" y="639520"/>
            <a:ext cx="3017520" cy="1719072"/>
          </a:xfrm>
        </p:spPr>
        <p:txBody>
          <a:bodyPr anchor="b">
            <a:normAutofit fontScale="90000"/>
          </a:bodyPr>
          <a:lstStyle/>
          <a:p>
            <a:r>
              <a:rPr lang="en-IN" sz="5400" dirty="0"/>
              <a:t>Histogram of Gradients</a:t>
            </a:r>
          </a:p>
        </p:txBody>
      </p:sp>
      <p:sp>
        <p:nvSpPr>
          <p:cNvPr id="2059" name="sketch line">
            <a:extLst>
              <a:ext uri="{FF2B5EF4-FFF2-40B4-BE49-F238E27FC236}">
                <a16:creationId xmlns="" xmlns:a16="http://schemas.microsoft.com/office/drawing/2014/main" id="{CD8B4F24-440B-49E9-B85D-733523DC064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482459" y="2573756"/>
            <a:ext cx="2441321"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xmln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a:extLst>
              <a:ext uri="{FF2B5EF4-FFF2-40B4-BE49-F238E27FC236}">
                <a16:creationId xmlns="" xmlns:a16="http://schemas.microsoft.com/office/drawing/2014/main" id="{BB86F2B7-3E03-56D5-6DE6-8DFA71ED2E54}"/>
              </a:ext>
            </a:extLst>
          </p:cNvPr>
          <p:cNvPicPr>
            <a:picLocks noChangeAspect="1" noChangeArrowheads="1"/>
          </p:cNvPicPr>
          <p:nvPr/>
        </p:nvPicPr>
        <p:blipFill>
          <a:blip r:embed="rId2">
            <a:extLst>
              <a:ext uri="{28A0092B-C50C-407E-A947-70E740481C1C}">
                <a14:useLocalDpi xmlns="" xmlns:a14="http://schemas.microsoft.com/office/drawing/2010/main" val="0"/>
              </a:ext>
            </a:extLst>
          </a:blip>
          <a:stretch>
            <a:fillRect/>
          </a:stretch>
        </p:blipFill>
        <p:spPr bwMode="auto">
          <a:xfrm>
            <a:off x="3490722" y="986810"/>
            <a:ext cx="5177790" cy="4884381"/>
          </a:xfrm>
          <a:prstGeom prst="rect">
            <a:avLst/>
          </a:prstGeom>
          <a:noFill/>
          <a:extLst>
            <a:ext uri="{909E8E84-426E-40DD-AFC4-6F175D3DCCD1}">
              <a14:hiddenFill xmlns="" xmlns:a14="http://schemas.microsoft.com/office/drawing/2010/main">
                <a:solidFill>
                  <a:srgbClr val="FFFFFF"/>
                </a:solidFill>
              </a14:hiddenFill>
            </a:ext>
          </a:extLst>
        </p:spPr>
      </p:pic>
      <p:pic>
        <p:nvPicPr>
          <p:cNvPr id="2052" name="Picture 4">
            <a:extLst>
              <a:ext uri="{FF2B5EF4-FFF2-40B4-BE49-F238E27FC236}">
                <a16:creationId xmlns="" xmlns:a16="http://schemas.microsoft.com/office/drawing/2014/main" id="{4A771BD4-0E1A-3A89-E244-5448F1C91EDB}"/>
              </a:ext>
            </a:extLst>
          </p:cNvPr>
          <p:cNvPicPr>
            <a:picLocks noGrp="1" noChangeAspect="1" noChangeArrowheads="1"/>
          </p:cNvPicPr>
          <p:nvPr>
            <p:ph idx="1"/>
          </p:nvPr>
        </p:nvPicPr>
        <p:blipFill>
          <a:blip r:embed="rId3">
            <a:extLst>
              <a:ext uri="{28A0092B-C50C-407E-A947-70E740481C1C}">
                <a14:useLocalDpi xmlns="" xmlns:a14="http://schemas.microsoft.com/office/drawing/2010/main" val="0"/>
              </a:ext>
            </a:extLst>
          </a:blip>
          <a:srcRect/>
          <a:stretch>
            <a:fillRect/>
          </a:stretch>
        </p:blipFill>
        <p:spPr bwMode="auto">
          <a:xfrm>
            <a:off x="482459" y="2998112"/>
            <a:ext cx="2085975" cy="1879600"/>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346559209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04-Feature-detection-and-matching-4-638.jpg"/>
          <p:cNvPicPr>
            <a:picLocks noChangeAspect="1"/>
          </p:cNvPicPr>
          <p:nvPr/>
        </p:nvPicPr>
        <p:blipFill>
          <a:blip r:embed="rId2"/>
          <a:stretch>
            <a:fillRect/>
          </a:stretch>
        </p:blipFill>
        <p:spPr>
          <a:xfrm>
            <a:off x="0" y="4571"/>
            <a:ext cx="9144000" cy="6858000"/>
          </a:xfrm>
          <a:prstGeom prst="rect">
            <a:avLst/>
          </a:prstGeom>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A90B0AB-99BB-2815-CD76-25FCAEF91D0F}"/>
              </a:ext>
            </a:extLst>
          </p:cNvPr>
          <p:cNvSpPr>
            <a:spLocks noGrp="1"/>
          </p:cNvSpPr>
          <p:nvPr>
            <p:ph type="title"/>
          </p:nvPr>
        </p:nvSpPr>
        <p:spPr/>
        <p:txBody>
          <a:bodyPr/>
          <a:lstStyle/>
          <a:p>
            <a:endParaRPr lang="en-IN" dirty="0"/>
          </a:p>
        </p:txBody>
      </p:sp>
      <p:pic>
        <p:nvPicPr>
          <p:cNvPr id="3074" name="Picture 2">
            <a:extLst>
              <a:ext uri="{FF2B5EF4-FFF2-40B4-BE49-F238E27FC236}">
                <a16:creationId xmlns="" xmlns:a16="http://schemas.microsoft.com/office/drawing/2014/main" id="{491AD95F-7BF6-CCB2-4470-3B6BB76C7DBB}"/>
              </a:ext>
            </a:extLst>
          </p:cNvPr>
          <p:cNvPicPr>
            <a:picLocks noGrp="1" noChangeAspect="1" noChangeArrowheads="1"/>
          </p:cNvPicPr>
          <p:nvPr>
            <p:ph idx="1"/>
          </p:nvPr>
        </p:nvPicPr>
        <p:blipFill>
          <a:blip r:embed="rId2">
            <a:extLst>
              <a:ext uri="{28A0092B-C50C-407E-A947-70E740481C1C}">
                <a14:useLocalDpi xmlns="" xmlns:a14="http://schemas.microsoft.com/office/drawing/2010/main" val="0"/>
              </a:ext>
            </a:extLst>
          </a:blip>
          <a:srcRect/>
          <a:stretch>
            <a:fillRect/>
          </a:stretch>
        </p:blipFill>
        <p:spPr bwMode="auto">
          <a:xfrm>
            <a:off x="179208" y="3630804"/>
            <a:ext cx="5704762" cy="3073016"/>
          </a:xfrm>
          <a:prstGeom prst="rect">
            <a:avLst/>
          </a:prstGeom>
          <a:noFill/>
          <a:extLst>
            <a:ext uri="{909E8E84-426E-40DD-AFC4-6F175D3DCCD1}">
              <a14:hiddenFill xmlns="" xmlns:a14="http://schemas.microsoft.com/office/drawing/2010/main">
                <a:solidFill>
                  <a:srgbClr val="FFFFFF"/>
                </a:solidFill>
              </a14:hiddenFill>
            </a:ext>
          </a:extLst>
        </p:spPr>
      </p:pic>
      <p:pic>
        <p:nvPicPr>
          <p:cNvPr id="3076" name="Picture 4">
            <a:extLst>
              <a:ext uri="{FF2B5EF4-FFF2-40B4-BE49-F238E27FC236}">
                <a16:creationId xmlns="" xmlns:a16="http://schemas.microsoft.com/office/drawing/2014/main" id="{154961D0-66F1-3D2E-ADCD-4A1DC4D6D265}"/>
              </a:ext>
            </a:extLst>
          </p:cNvPr>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2349305" y="-41565"/>
            <a:ext cx="6337495" cy="3752850"/>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139061137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6098" y="274638"/>
            <a:ext cx="8250702" cy="738236"/>
          </a:xfrm>
        </p:spPr>
        <p:txBody>
          <a:bodyPr>
            <a:normAutofit fontScale="90000"/>
          </a:bodyPr>
          <a:lstStyle/>
          <a:p>
            <a:r>
              <a:rPr lang="en-US" dirty="0" smtClean="0"/>
              <a:t>Feature Detector Properties</a:t>
            </a:r>
            <a:endParaRPr lang="en-US" dirty="0"/>
          </a:p>
        </p:txBody>
      </p:sp>
      <p:sp>
        <p:nvSpPr>
          <p:cNvPr id="3" name="Content Placeholder 2"/>
          <p:cNvSpPr>
            <a:spLocks noGrp="1"/>
          </p:cNvSpPr>
          <p:nvPr>
            <p:ph sz="quarter" idx="1"/>
          </p:nvPr>
        </p:nvSpPr>
        <p:spPr>
          <a:xfrm>
            <a:off x="267286" y="1012873"/>
            <a:ext cx="8595360" cy="5331655"/>
          </a:xfrm>
        </p:spPr>
        <p:txBody>
          <a:bodyPr>
            <a:normAutofit/>
          </a:bodyPr>
          <a:lstStyle/>
          <a:p>
            <a:pPr fontAlgn="ctr">
              <a:buNone/>
            </a:pPr>
            <a:r>
              <a:rPr lang="en-US" sz="2200" b="1" dirty="0" smtClean="0">
                <a:latin typeface="Times New Roman" pitchFamily="18" charset="0"/>
                <a:cs typeface="Times New Roman" pitchFamily="18" charset="0"/>
              </a:rPr>
              <a:t>Affine Invariance</a:t>
            </a:r>
          </a:p>
          <a:p>
            <a:pPr algn="just" fontAlgn="ctr">
              <a:buNone/>
            </a:pPr>
            <a:r>
              <a:rPr lang="en-US" sz="2200" dirty="0" smtClean="0">
                <a:latin typeface="Times New Roman" pitchFamily="18" charset="0"/>
                <a:cs typeface="Times New Roman" pitchFamily="18" charset="0"/>
              </a:rPr>
              <a:t>	In computer vision, "affine invariance" refers to the property of an algorithm or feature descriptor that remains unchanged even when an image is subjected to an affine transformation, such as scaling, shearing, or rotation, allowing it to identify objects regardless of their orientation and perspective in the image plane; essentially, it means the algorithm can recognize the same object even if it appears stretched, skewed, or tilted in the image. </a:t>
            </a:r>
          </a:p>
          <a:p>
            <a:pPr>
              <a:buNone/>
            </a:pPr>
            <a:r>
              <a:rPr lang="en-US" sz="2200" i="1" dirty="0" smtClean="0">
                <a:latin typeface="Times New Roman" pitchFamily="18" charset="0"/>
                <a:cs typeface="Times New Roman" pitchFamily="18" charset="0"/>
              </a:rPr>
              <a:t>Applications:</a:t>
            </a:r>
          </a:p>
          <a:p>
            <a:pPr>
              <a:buNone/>
            </a:pPr>
            <a:r>
              <a:rPr lang="en-US" sz="2200" dirty="0" smtClean="0">
                <a:latin typeface="Times New Roman" pitchFamily="18" charset="0"/>
                <a:cs typeface="Times New Roman" pitchFamily="18" charset="0"/>
              </a:rPr>
              <a:t>	Affine invariant features are particularly useful in applications like object tracking, image registration, and visual recognition where objects might undergo different affine transformations due to camera viewpoint changes or object pose variations. </a:t>
            </a:r>
          </a:p>
          <a:p>
            <a:endParaRPr lang="en-US" dirty="0"/>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253218" y="759655"/>
            <a:ext cx="8433582" cy="5781822"/>
          </a:xfrm>
        </p:spPr>
        <p:txBody>
          <a:bodyPr>
            <a:normAutofit/>
          </a:bodyPr>
          <a:lstStyle/>
          <a:p>
            <a:pPr algn="just">
              <a:buNone/>
            </a:pPr>
            <a:r>
              <a:rPr lang="en-US" sz="2200" b="1" i="1" dirty="0" smtClean="0">
                <a:latin typeface="Times New Roman" pitchFamily="18" charset="0"/>
                <a:cs typeface="Times New Roman" pitchFamily="18" charset="0"/>
              </a:rPr>
              <a:t>Achieving affine invariance:</a:t>
            </a:r>
            <a:endParaRPr lang="en-US" sz="2200" i="1" dirty="0" smtClean="0">
              <a:latin typeface="Times New Roman" pitchFamily="18" charset="0"/>
              <a:cs typeface="Times New Roman" pitchFamily="18" charset="0"/>
            </a:endParaRPr>
          </a:p>
          <a:p>
            <a:pPr algn="just" fontAlgn="ctr">
              <a:buNone/>
            </a:pPr>
            <a:r>
              <a:rPr lang="en-US" sz="2200" dirty="0" smtClean="0">
                <a:latin typeface="Times New Roman" pitchFamily="18" charset="0"/>
                <a:cs typeface="Times New Roman" pitchFamily="18" charset="0"/>
              </a:rPr>
              <a:t>	To achieve affine invariance, algorithms typically analyze local image features using techniques like calculating the local image gradient and fitting an ellipse to capture the shape information, which is less sensitive to affine deformations. </a:t>
            </a:r>
          </a:p>
          <a:p>
            <a:pPr algn="just" fontAlgn="ctr">
              <a:buNone/>
            </a:pPr>
            <a:endParaRPr lang="en-US" sz="2200" dirty="0" smtClean="0">
              <a:latin typeface="Times New Roman" pitchFamily="18" charset="0"/>
              <a:cs typeface="Times New Roman" pitchFamily="18" charset="0"/>
            </a:endParaRPr>
          </a:p>
          <a:p>
            <a:pPr algn="just">
              <a:buNone/>
            </a:pPr>
            <a:r>
              <a:rPr lang="en-US" sz="2200" dirty="0" smtClean="0">
                <a:latin typeface="Times New Roman" pitchFamily="18" charset="0"/>
                <a:cs typeface="Times New Roman" pitchFamily="18" charset="0"/>
              </a:rPr>
              <a:t>Examples of affine invariant feature detectors:</a:t>
            </a:r>
          </a:p>
          <a:p>
            <a:pPr algn="just"/>
            <a:r>
              <a:rPr lang="en-US" sz="2200" b="1" dirty="0" smtClean="0">
                <a:latin typeface="Times New Roman" pitchFamily="18" charset="0"/>
                <a:cs typeface="Times New Roman" pitchFamily="18" charset="0"/>
              </a:rPr>
              <a:t>Scale Invariant Feature Transform (SIFT):</a:t>
            </a:r>
            <a:endParaRPr lang="en-US" sz="2200" dirty="0" smtClean="0">
              <a:latin typeface="Times New Roman" pitchFamily="18" charset="0"/>
              <a:cs typeface="Times New Roman" pitchFamily="18" charset="0"/>
            </a:endParaRPr>
          </a:p>
          <a:p>
            <a:pPr algn="just" fontAlgn="ctr">
              <a:buNone/>
            </a:pPr>
            <a:r>
              <a:rPr lang="en-US" sz="2200" dirty="0" smtClean="0">
                <a:latin typeface="Times New Roman" pitchFamily="18" charset="0"/>
                <a:cs typeface="Times New Roman" pitchFamily="18" charset="0"/>
              </a:rPr>
              <a:t>	While not fully affine invariant, SIFT is a widely used feature descriptor that is robust to scale changes and partially resistant to affine deformations. </a:t>
            </a:r>
          </a:p>
          <a:p>
            <a:pPr algn="just"/>
            <a:r>
              <a:rPr lang="en-US" sz="2200" b="1" dirty="0" smtClean="0">
                <a:latin typeface="Times New Roman" pitchFamily="18" charset="0"/>
                <a:cs typeface="Times New Roman" pitchFamily="18" charset="0"/>
              </a:rPr>
              <a:t>Maximally Stable </a:t>
            </a:r>
            <a:r>
              <a:rPr lang="en-US" sz="2200" b="1" dirty="0" err="1" smtClean="0">
                <a:latin typeface="Times New Roman" pitchFamily="18" charset="0"/>
                <a:cs typeface="Times New Roman" pitchFamily="18" charset="0"/>
              </a:rPr>
              <a:t>Extremal</a:t>
            </a:r>
            <a:r>
              <a:rPr lang="en-US" sz="2200" b="1" dirty="0" smtClean="0">
                <a:latin typeface="Times New Roman" pitchFamily="18" charset="0"/>
                <a:cs typeface="Times New Roman" pitchFamily="18" charset="0"/>
              </a:rPr>
              <a:t> Regions (MSER):</a:t>
            </a:r>
            <a:endParaRPr lang="en-US" sz="2200" dirty="0" smtClean="0">
              <a:latin typeface="Times New Roman" pitchFamily="18" charset="0"/>
              <a:cs typeface="Times New Roman" pitchFamily="18" charset="0"/>
            </a:endParaRPr>
          </a:p>
          <a:p>
            <a:pPr algn="just">
              <a:buNone/>
            </a:pPr>
            <a:r>
              <a:rPr lang="en-US" sz="2200" dirty="0" smtClean="0">
                <a:latin typeface="Times New Roman" pitchFamily="18" charset="0"/>
                <a:cs typeface="Times New Roman" pitchFamily="18" charset="0"/>
              </a:rPr>
              <a:t>	This method is known for its strong affine invariance as it identifies regions in an image that are stable under affine transformations. </a:t>
            </a:r>
          </a:p>
          <a:p>
            <a:endParaRPr lang="en-US" dirty="0"/>
          </a:p>
        </p:txBody>
      </p:sp>
      <p:sp>
        <p:nvSpPr>
          <p:cNvPr id="4" name="Title 1"/>
          <p:cNvSpPr>
            <a:spLocks noGrp="1"/>
          </p:cNvSpPr>
          <p:nvPr>
            <p:ph type="title"/>
          </p:nvPr>
        </p:nvSpPr>
        <p:spPr>
          <a:xfrm>
            <a:off x="436098" y="274638"/>
            <a:ext cx="8250702" cy="485017"/>
          </a:xfrm>
        </p:spPr>
        <p:txBody>
          <a:bodyPr>
            <a:normAutofit fontScale="90000"/>
          </a:bodyPr>
          <a:lstStyle/>
          <a:p>
            <a:r>
              <a:rPr lang="en-US" dirty="0" smtClean="0"/>
              <a:t>Feature Detector Properties</a:t>
            </a:r>
            <a:endParaRPr lang="en-US" dirty="0"/>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26-Feature-detection-and-matching-26-638.jpg"/>
          <p:cNvPicPr>
            <a:picLocks noChangeAspect="1"/>
          </p:cNvPicPr>
          <p:nvPr/>
        </p:nvPicPr>
        <p:blipFill>
          <a:blip r:embed="rId2"/>
          <a:stretch>
            <a:fillRect/>
          </a:stretch>
        </p:blipFill>
        <p:spPr>
          <a:xfrm>
            <a:off x="0" y="4571"/>
            <a:ext cx="9144000" cy="6858000"/>
          </a:xfrm>
          <a:prstGeom prst="rect">
            <a:avLst/>
          </a:prstGeom>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8655" y="274638"/>
            <a:ext cx="8368145" cy="889144"/>
          </a:xfrm>
        </p:spPr>
        <p:txBody>
          <a:bodyPr>
            <a:normAutofit fontScale="90000"/>
          </a:bodyPr>
          <a:lstStyle/>
          <a:p>
            <a:r>
              <a:rPr lang="en-US" sz="2800" b="1" dirty="0" smtClean="0">
                <a:latin typeface="Times New Roman" pitchFamily="18" charset="0"/>
                <a:cs typeface="Times New Roman" pitchFamily="18" charset="0"/>
              </a:rPr>
              <a:t>Feature descriptor</a:t>
            </a:r>
            <a:br>
              <a:rPr lang="en-US" sz="2800" b="1" dirty="0" smtClean="0">
                <a:latin typeface="Times New Roman" pitchFamily="18" charset="0"/>
                <a:cs typeface="Times New Roman" pitchFamily="18" charset="0"/>
              </a:rPr>
            </a:br>
            <a:r>
              <a:rPr lang="en-US" sz="2800" b="1" dirty="0" smtClean="0">
                <a:solidFill>
                  <a:srgbClr val="FF0000"/>
                </a:solidFill>
                <a:latin typeface="Times New Roman" pitchFamily="18" charset="0"/>
                <a:cs typeface="Times New Roman" pitchFamily="18" charset="0"/>
              </a:rPr>
              <a:t>SIFT(Scale Invariant Feature Transform) </a:t>
            </a:r>
            <a:endParaRPr lang="en-US" sz="2800" b="1" dirty="0">
              <a:solidFill>
                <a:srgbClr val="FF0000"/>
              </a:solidFill>
              <a:latin typeface="Times New Roman" pitchFamily="18" charset="0"/>
              <a:cs typeface="Times New Roman" pitchFamily="18" charset="0"/>
            </a:endParaRPr>
          </a:p>
        </p:txBody>
      </p:sp>
      <p:sp>
        <p:nvSpPr>
          <p:cNvPr id="3" name="Content Placeholder 2"/>
          <p:cNvSpPr>
            <a:spLocks noGrp="1"/>
          </p:cNvSpPr>
          <p:nvPr>
            <p:ph sz="quarter" idx="1"/>
          </p:nvPr>
        </p:nvSpPr>
        <p:spPr>
          <a:xfrm>
            <a:off x="318655" y="1163783"/>
            <a:ext cx="8368145" cy="5403272"/>
          </a:xfrm>
        </p:spPr>
        <p:txBody>
          <a:bodyPr/>
          <a:lstStyle/>
          <a:p>
            <a:pPr>
              <a:buNone/>
            </a:pPr>
            <a:r>
              <a:rPr lang="en-US" dirty="0" smtClean="0"/>
              <a:t>There are mainly four steps involved in the SIFT algorithm. </a:t>
            </a:r>
          </a:p>
          <a:p>
            <a:r>
              <a:rPr lang="en-US" b="1" dirty="0" smtClean="0"/>
              <a:t>Scale-space peak selection: </a:t>
            </a:r>
            <a:r>
              <a:rPr lang="en-US" dirty="0" smtClean="0"/>
              <a:t>Potential location for finding features.</a:t>
            </a:r>
          </a:p>
          <a:p>
            <a:r>
              <a:rPr lang="en-US" b="1" dirty="0" smtClean="0"/>
              <a:t>Key point Localization:</a:t>
            </a:r>
            <a:r>
              <a:rPr lang="en-US" dirty="0" smtClean="0"/>
              <a:t> Accurately locating the feature key points.</a:t>
            </a:r>
          </a:p>
          <a:p>
            <a:r>
              <a:rPr lang="en-US" b="1" dirty="0" smtClean="0"/>
              <a:t>Orientation Assignment:</a:t>
            </a:r>
            <a:r>
              <a:rPr lang="en-US" dirty="0" smtClean="0"/>
              <a:t> Assigning orientation to key points.</a:t>
            </a:r>
          </a:p>
          <a:p>
            <a:r>
              <a:rPr lang="en-US" b="1" dirty="0" smtClean="0"/>
              <a:t>Key point descriptor:</a:t>
            </a:r>
            <a:r>
              <a:rPr lang="en-US" dirty="0" smtClean="0"/>
              <a:t> Describing the key points as a high dimensional vector.</a:t>
            </a:r>
          </a:p>
          <a:p>
            <a:pPr>
              <a:buNone/>
            </a:pPr>
            <a:endParaRPr lang="en-US" dirty="0"/>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318655" y="667470"/>
            <a:ext cx="8562109" cy="5996565"/>
          </a:xfrm>
        </p:spPr>
        <p:txBody>
          <a:bodyPr/>
          <a:lstStyle/>
          <a:p>
            <a:pPr>
              <a:buNone/>
            </a:pPr>
            <a:r>
              <a:rPr lang="en-US" b="1" dirty="0" smtClean="0"/>
              <a:t>Scale-space peak Selection:</a:t>
            </a:r>
          </a:p>
          <a:p>
            <a:pPr algn="just">
              <a:buNone/>
            </a:pPr>
            <a:r>
              <a:rPr lang="en-US" dirty="0" smtClean="0"/>
              <a:t>	</a:t>
            </a:r>
            <a:r>
              <a:rPr lang="en-US" sz="2200" dirty="0" smtClean="0">
                <a:cs typeface="Times New Roman" pitchFamily="18" charset="0"/>
              </a:rPr>
              <a:t>Real world objects are meaningful only at a certain </a:t>
            </a:r>
            <a:r>
              <a:rPr lang="en-US" sz="2200" dirty="0" err="1" smtClean="0">
                <a:cs typeface="Times New Roman" pitchFamily="18" charset="0"/>
              </a:rPr>
              <a:t>scale.The</a:t>
            </a:r>
            <a:r>
              <a:rPr lang="en-US" sz="2200" dirty="0" smtClean="0">
                <a:cs typeface="Times New Roman" pitchFamily="18" charset="0"/>
              </a:rPr>
              <a:t> scale space of an image is a function L(</a:t>
            </a:r>
            <a:r>
              <a:rPr lang="en-US" sz="2200" dirty="0" err="1" smtClean="0">
                <a:cs typeface="Times New Roman" pitchFamily="18" charset="0"/>
              </a:rPr>
              <a:t>x,y,σ</a:t>
            </a:r>
            <a:r>
              <a:rPr lang="en-US" sz="2200" dirty="0" smtClean="0">
                <a:cs typeface="Times New Roman" pitchFamily="18" charset="0"/>
              </a:rPr>
              <a:t>) that is produced from the convolution of a Gaussian kernel(Blurring) at different scales with the input image. Scale-space is separated into octaves and the number of octaves and scale depends on the size of the original image. Each octave’s image size is half the previous one.</a:t>
            </a:r>
            <a:endParaRPr lang="en-US" sz="2200" b="1" dirty="0" smtClean="0">
              <a:cs typeface="Times New Roman" pitchFamily="18" charset="0"/>
            </a:endParaRPr>
          </a:p>
          <a:p>
            <a:pPr algn="just"/>
            <a:endParaRPr lang="en-US" sz="2000" dirty="0">
              <a:latin typeface="Times New Roman" pitchFamily="18" charset="0"/>
              <a:cs typeface="Times New Roman" pitchFamily="18" charset="0"/>
            </a:endParaRPr>
          </a:p>
        </p:txBody>
      </p:sp>
      <p:sp>
        <p:nvSpPr>
          <p:cNvPr id="4" name="Title 1"/>
          <p:cNvSpPr txBox="1">
            <a:spLocks/>
          </p:cNvSpPr>
          <p:nvPr/>
        </p:nvSpPr>
        <p:spPr>
          <a:xfrm>
            <a:off x="318655" y="0"/>
            <a:ext cx="8368145" cy="667471"/>
          </a:xfrm>
          <a:prstGeom prst="rect">
            <a:avLst/>
          </a:prstGeom>
        </p:spPr>
        <p:txBody>
          <a:bodyPr bIns="91440" anchor="b" anchorCtr="0">
            <a:normAutofit fontScale="75000" lnSpcReduction="20000"/>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2800" b="1" i="0" u="none" strike="noStrike" kern="1200" cap="none" spc="0" normalizeH="0" baseline="0" noProof="0" dirty="0" smtClean="0">
                <a:ln>
                  <a:noFill/>
                </a:ln>
                <a:solidFill>
                  <a:schemeClr val="tx2"/>
                </a:solidFill>
                <a:effectLst/>
                <a:uLnTx/>
                <a:uFillTx/>
                <a:latin typeface="Times New Roman" pitchFamily="18" charset="0"/>
                <a:ea typeface="+mj-ea"/>
                <a:cs typeface="Times New Roman" pitchFamily="18" charset="0"/>
              </a:rPr>
              <a:t>Feature descriptor</a:t>
            </a:r>
            <a:br>
              <a:rPr kumimoji="0" lang="en-US" sz="2800" b="1" i="0" u="none" strike="noStrike" kern="1200" cap="none" spc="0" normalizeH="0" baseline="0" noProof="0" dirty="0" smtClean="0">
                <a:ln>
                  <a:noFill/>
                </a:ln>
                <a:solidFill>
                  <a:schemeClr val="tx2"/>
                </a:solidFill>
                <a:effectLst/>
                <a:uLnTx/>
                <a:uFillTx/>
                <a:latin typeface="Times New Roman" pitchFamily="18" charset="0"/>
                <a:ea typeface="+mj-ea"/>
                <a:cs typeface="Times New Roman" pitchFamily="18" charset="0"/>
              </a:rPr>
            </a:br>
            <a:r>
              <a:rPr kumimoji="0" lang="en-US" sz="2800" b="1" i="0" u="none" strike="noStrike" kern="1200" cap="none" spc="0" normalizeH="0" baseline="0" noProof="0" dirty="0" smtClean="0">
                <a:ln>
                  <a:noFill/>
                </a:ln>
                <a:solidFill>
                  <a:srgbClr val="FF0000"/>
                </a:solidFill>
                <a:effectLst/>
                <a:uLnTx/>
                <a:uFillTx/>
                <a:latin typeface="Times New Roman" pitchFamily="18" charset="0"/>
                <a:ea typeface="+mj-ea"/>
                <a:cs typeface="Times New Roman" pitchFamily="18" charset="0"/>
              </a:rPr>
              <a:t>SIFT(Scale Invariant Feature Transform) </a:t>
            </a:r>
            <a:endParaRPr kumimoji="0" lang="en-US" sz="2800" b="1" i="0" u="none" strike="noStrike" kern="1200" cap="none" spc="0" normalizeH="0" baseline="0" noProof="0" dirty="0">
              <a:ln>
                <a:noFill/>
              </a:ln>
              <a:solidFill>
                <a:srgbClr val="FF0000"/>
              </a:solidFill>
              <a:effectLst/>
              <a:uLnTx/>
              <a:uFillTx/>
              <a:latin typeface="Times New Roman" pitchFamily="18" charset="0"/>
              <a:ea typeface="+mj-ea"/>
              <a:cs typeface="Times New Roman" pitchFamily="18" charset="0"/>
            </a:endParaRPr>
          </a:p>
        </p:txBody>
      </p:sp>
      <p:pic>
        <p:nvPicPr>
          <p:cNvPr id="3074" name="Picture 2"/>
          <p:cNvPicPr>
            <a:picLocks noChangeAspect="1" noChangeArrowheads="1"/>
          </p:cNvPicPr>
          <p:nvPr/>
        </p:nvPicPr>
        <p:blipFill>
          <a:blip r:embed="rId2"/>
          <a:srcRect/>
          <a:stretch>
            <a:fillRect/>
          </a:stretch>
        </p:blipFill>
        <p:spPr bwMode="auto">
          <a:xfrm>
            <a:off x="1219200" y="3006437"/>
            <a:ext cx="6567056" cy="3851563"/>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318655" y="667471"/>
            <a:ext cx="8575963" cy="5899584"/>
          </a:xfrm>
        </p:spPr>
        <p:txBody>
          <a:bodyPr/>
          <a:lstStyle/>
          <a:p>
            <a:r>
              <a:rPr lang="en-US" dirty="0" smtClean="0"/>
              <a:t>Within an octave, images are progressively blurred using the Gaussian Blur operator. </a:t>
            </a:r>
          </a:p>
          <a:p>
            <a:r>
              <a:rPr lang="en-US" dirty="0" smtClean="0"/>
              <a:t>Now we use those blurred images to generate another set of images, the Difference of Gaussians (</a:t>
            </a:r>
            <a:r>
              <a:rPr lang="en-US" dirty="0" err="1" smtClean="0"/>
              <a:t>DoG</a:t>
            </a:r>
            <a:r>
              <a:rPr lang="en-US" dirty="0" smtClean="0"/>
              <a:t>). These </a:t>
            </a:r>
            <a:r>
              <a:rPr lang="en-US" dirty="0" err="1" smtClean="0"/>
              <a:t>DoG</a:t>
            </a:r>
            <a:r>
              <a:rPr lang="en-US" dirty="0" smtClean="0"/>
              <a:t> images are great for finding out interesting </a:t>
            </a:r>
            <a:r>
              <a:rPr lang="en-US" dirty="0" err="1" smtClean="0"/>
              <a:t>keypoints</a:t>
            </a:r>
            <a:r>
              <a:rPr lang="en-US" dirty="0" smtClean="0"/>
              <a:t> in the image. </a:t>
            </a:r>
          </a:p>
          <a:p>
            <a:r>
              <a:rPr lang="en-US" dirty="0" smtClean="0"/>
              <a:t> This process is done for different octaves of the image in the Gaussian Pyramid.</a:t>
            </a:r>
          </a:p>
          <a:p>
            <a:pPr>
              <a:buNone/>
            </a:pPr>
            <a:endParaRPr lang="en-US" dirty="0"/>
          </a:p>
        </p:txBody>
      </p:sp>
      <p:sp>
        <p:nvSpPr>
          <p:cNvPr id="4" name="Title 1"/>
          <p:cNvSpPr txBox="1">
            <a:spLocks/>
          </p:cNvSpPr>
          <p:nvPr/>
        </p:nvSpPr>
        <p:spPr>
          <a:xfrm>
            <a:off x="318655" y="0"/>
            <a:ext cx="8368145" cy="667471"/>
          </a:xfrm>
          <a:prstGeom prst="rect">
            <a:avLst/>
          </a:prstGeom>
        </p:spPr>
        <p:txBody>
          <a:bodyPr bIns="91440" anchor="b" anchorCtr="0">
            <a:normAutofit fontScale="75000" lnSpcReduction="20000"/>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2800" b="1" i="0" u="none" strike="noStrike" kern="1200" cap="none" spc="0" normalizeH="0" baseline="0" noProof="0" dirty="0" smtClean="0">
                <a:ln>
                  <a:noFill/>
                </a:ln>
                <a:solidFill>
                  <a:schemeClr val="tx2"/>
                </a:solidFill>
                <a:effectLst/>
                <a:uLnTx/>
                <a:uFillTx/>
                <a:latin typeface="Times New Roman" pitchFamily="18" charset="0"/>
                <a:ea typeface="+mj-ea"/>
                <a:cs typeface="Times New Roman" pitchFamily="18" charset="0"/>
              </a:rPr>
              <a:t>Feature descriptor</a:t>
            </a:r>
            <a:br>
              <a:rPr kumimoji="0" lang="en-US" sz="2800" b="1" i="0" u="none" strike="noStrike" kern="1200" cap="none" spc="0" normalizeH="0" baseline="0" noProof="0" dirty="0" smtClean="0">
                <a:ln>
                  <a:noFill/>
                </a:ln>
                <a:solidFill>
                  <a:schemeClr val="tx2"/>
                </a:solidFill>
                <a:effectLst/>
                <a:uLnTx/>
                <a:uFillTx/>
                <a:latin typeface="Times New Roman" pitchFamily="18" charset="0"/>
                <a:ea typeface="+mj-ea"/>
                <a:cs typeface="Times New Roman" pitchFamily="18" charset="0"/>
              </a:rPr>
            </a:br>
            <a:r>
              <a:rPr kumimoji="0" lang="en-US" sz="2800" b="1" i="0" u="none" strike="noStrike" kern="1200" cap="none" spc="0" normalizeH="0" baseline="0" noProof="0" dirty="0" smtClean="0">
                <a:ln>
                  <a:noFill/>
                </a:ln>
                <a:solidFill>
                  <a:srgbClr val="FF0000"/>
                </a:solidFill>
                <a:effectLst/>
                <a:uLnTx/>
                <a:uFillTx/>
                <a:latin typeface="Times New Roman" pitchFamily="18" charset="0"/>
                <a:ea typeface="+mj-ea"/>
                <a:cs typeface="Times New Roman" pitchFamily="18" charset="0"/>
              </a:rPr>
              <a:t>SIFT(Scale Invariant Feature Transform) </a:t>
            </a:r>
            <a:endParaRPr kumimoji="0" lang="en-US" sz="2800" b="1" i="0" u="none" strike="noStrike" kern="1200" cap="none" spc="0" normalizeH="0" baseline="0" noProof="0" dirty="0">
              <a:ln>
                <a:noFill/>
              </a:ln>
              <a:solidFill>
                <a:srgbClr val="FF0000"/>
              </a:solidFill>
              <a:effectLst/>
              <a:uLnTx/>
              <a:uFillTx/>
              <a:latin typeface="Times New Roman" pitchFamily="18" charset="0"/>
              <a:ea typeface="+mj-ea"/>
              <a:cs typeface="Times New Roman" pitchFamily="18" charset="0"/>
            </a:endParaRPr>
          </a:p>
        </p:txBody>
      </p:sp>
      <p:pic>
        <p:nvPicPr>
          <p:cNvPr id="4098" name="Picture 2"/>
          <p:cNvPicPr>
            <a:picLocks noChangeAspect="1" noChangeArrowheads="1"/>
          </p:cNvPicPr>
          <p:nvPr/>
        </p:nvPicPr>
        <p:blipFill>
          <a:blip r:embed="rId2"/>
          <a:srcRect/>
          <a:stretch>
            <a:fillRect/>
          </a:stretch>
        </p:blipFill>
        <p:spPr bwMode="auto">
          <a:xfrm>
            <a:off x="3205595" y="3248889"/>
            <a:ext cx="5301095" cy="3318166"/>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318655" y="667471"/>
            <a:ext cx="8368145" cy="5871873"/>
          </a:xfrm>
        </p:spPr>
        <p:txBody>
          <a:bodyPr>
            <a:normAutofit/>
          </a:bodyPr>
          <a:lstStyle/>
          <a:p>
            <a:pPr algn="just"/>
            <a:r>
              <a:rPr lang="en-US" sz="2200" dirty="0" smtClean="0">
                <a:latin typeface="Times New Roman" pitchFamily="18" charset="0"/>
                <a:cs typeface="Times New Roman" pitchFamily="18" charset="0"/>
              </a:rPr>
              <a:t>Up till now, we have generated a scale space and used the scale space to calculate the Difference of Gaussians. Those are then used to calculate </a:t>
            </a:r>
            <a:r>
              <a:rPr lang="en-US" sz="2200" dirty="0" err="1" smtClean="0">
                <a:latin typeface="Times New Roman" pitchFamily="18" charset="0"/>
                <a:cs typeface="Times New Roman" pitchFamily="18" charset="0"/>
              </a:rPr>
              <a:t>Laplacian</a:t>
            </a:r>
            <a:r>
              <a:rPr lang="en-US" sz="2200" dirty="0" smtClean="0">
                <a:latin typeface="Times New Roman" pitchFamily="18" charset="0"/>
                <a:cs typeface="Times New Roman" pitchFamily="18" charset="0"/>
              </a:rPr>
              <a:t> of Gaussian approximations that are scale invariant.</a:t>
            </a:r>
          </a:p>
          <a:p>
            <a:pPr algn="just"/>
            <a:endParaRPr lang="en-US" sz="2200" dirty="0" smtClean="0">
              <a:latin typeface="Times New Roman" pitchFamily="18" charset="0"/>
              <a:cs typeface="Times New Roman" pitchFamily="18" charset="0"/>
            </a:endParaRPr>
          </a:p>
          <a:p>
            <a:pPr algn="just"/>
            <a:endParaRPr lang="en-US" sz="2200" dirty="0" smtClean="0">
              <a:latin typeface="Times New Roman" pitchFamily="18" charset="0"/>
              <a:cs typeface="Times New Roman" pitchFamily="18" charset="0"/>
            </a:endParaRPr>
          </a:p>
          <a:p>
            <a:pPr algn="just"/>
            <a:endParaRPr lang="en-US" sz="2200" dirty="0" smtClean="0">
              <a:latin typeface="Times New Roman" pitchFamily="18" charset="0"/>
              <a:cs typeface="Times New Roman" pitchFamily="18" charset="0"/>
            </a:endParaRPr>
          </a:p>
          <a:p>
            <a:pPr algn="just"/>
            <a:endParaRPr lang="en-US" sz="2200" dirty="0" smtClean="0">
              <a:latin typeface="Times New Roman" pitchFamily="18" charset="0"/>
              <a:cs typeface="Times New Roman" pitchFamily="18" charset="0"/>
            </a:endParaRPr>
          </a:p>
          <a:p>
            <a:pPr algn="just"/>
            <a:endParaRPr lang="en-US" sz="2200" dirty="0" smtClean="0">
              <a:latin typeface="Times New Roman" pitchFamily="18" charset="0"/>
              <a:cs typeface="Times New Roman" pitchFamily="18" charset="0"/>
            </a:endParaRPr>
          </a:p>
          <a:p>
            <a:pPr algn="just"/>
            <a:endParaRPr lang="en-US" sz="2200" dirty="0" smtClean="0">
              <a:latin typeface="Times New Roman" pitchFamily="18" charset="0"/>
              <a:cs typeface="Times New Roman" pitchFamily="18" charset="0"/>
            </a:endParaRPr>
          </a:p>
          <a:p>
            <a:pPr algn="just"/>
            <a:r>
              <a:rPr lang="en-US" sz="2200" dirty="0" smtClean="0">
                <a:latin typeface="Times New Roman" pitchFamily="18" charset="0"/>
                <a:cs typeface="Times New Roman" pitchFamily="18" charset="0"/>
              </a:rPr>
              <a:t>One pixel in an image is compared with its 8 neighbors as well as 9 pixels in the next scale and 9 pixels in previous scales. This way, a total of 26 checks are made. If it is a local </a:t>
            </a:r>
            <a:r>
              <a:rPr lang="en-US" sz="2200" dirty="0" err="1" smtClean="0">
                <a:latin typeface="Times New Roman" pitchFamily="18" charset="0"/>
                <a:cs typeface="Times New Roman" pitchFamily="18" charset="0"/>
              </a:rPr>
              <a:t>extrema</a:t>
            </a:r>
            <a:r>
              <a:rPr lang="en-US" sz="2200" dirty="0" smtClean="0">
                <a:latin typeface="Times New Roman" pitchFamily="18" charset="0"/>
                <a:cs typeface="Times New Roman" pitchFamily="18" charset="0"/>
              </a:rPr>
              <a:t>, it is a potential </a:t>
            </a:r>
            <a:r>
              <a:rPr lang="en-US" sz="2200" dirty="0" err="1" smtClean="0">
                <a:latin typeface="Times New Roman" pitchFamily="18" charset="0"/>
                <a:cs typeface="Times New Roman" pitchFamily="18" charset="0"/>
              </a:rPr>
              <a:t>keypoint</a:t>
            </a:r>
            <a:r>
              <a:rPr lang="en-US" sz="2200" dirty="0" smtClean="0">
                <a:latin typeface="Times New Roman" pitchFamily="18" charset="0"/>
                <a:cs typeface="Times New Roman" pitchFamily="18" charset="0"/>
              </a:rPr>
              <a:t>. It basically means that </a:t>
            </a:r>
            <a:r>
              <a:rPr lang="en-US" sz="2200" dirty="0" err="1" smtClean="0">
                <a:latin typeface="Times New Roman" pitchFamily="18" charset="0"/>
                <a:cs typeface="Times New Roman" pitchFamily="18" charset="0"/>
              </a:rPr>
              <a:t>keypoint</a:t>
            </a:r>
            <a:r>
              <a:rPr lang="en-US" sz="2200" dirty="0" smtClean="0">
                <a:latin typeface="Times New Roman" pitchFamily="18" charset="0"/>
                <a:cs typeface="Times New Roman" pitchFamily="18" charset="0"/>
              </a:rPr>
              <a:t> is best represented in that scale.</a:t>
            </a:r>
            <a:endParaRPr lang="en-US" sz="2200" dirty="0">
              <a:latin typeface="Times New Roman" pitchFamily="18" charset="0"/>
              <a:cs typeface="Times New Roman" pitchFamily="18" charset="0"/>
            </a:endParaRPr>
          </a:p>
        </p:txBody>
      </p:sp>
      <p:sp>
        <p:nvSpPr>
          <p:cNvPr id="4" name="Title 1"/>
          <p:cNvSpPr txBox="1">
            <a:spLocks/>
          </p:cNvSpPr>
          <p:nvPr/>
        </p:nvSpPr>
        <p:spPr>
          <a:xfrm>
            <a:off x="318655" y="0"/>
            <a:ext cx="8368145" cy="667471"/>
          </a:xfrm>
          <a:prstGeom prst="rect">
            <a:avLst/>
          </a:prstGeom>
        </p:spPr>
        <p:txBody>
          <a:bodyPr bIns="91440" anchor="b" anchorCtr="0">
            <a:normAutofit fontScale="75000" lnSpcReduction="20000"/>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2800" b="1" i="0" u="none" strike="noStrike" kern="1200" cap="none" spc="0" normalizeH="0" baseline="0" noProof="0" dirty="0" smtClean="0">
                <a:ln>
                  <a:noFill/>
                </a:ln>
                <a:solidFill>
                  <a:schemeClr val="tx2"/>
                </a:solidFill>
                <a:effectLst/>
                <a:uLnTx/>
                <a:uFillTx/>
                <a:latin typeface="Times New Roman" pitchFamily="18" charset="0"/>
                <a:ea typeface="+mj-ea"/>
                <a:cs typeface="Times New Roman" pitchFamily="18" charset="0"/>
              </a:rPr>
              <a:t>Feature descriptor</a:t>
            </a:r>
            <a:br>
              <a:rPr kumimoji="0" lang="en-US" sz="2800" b="1" i="0" u="none" strike="noStrike" kern="1200" cap="none" spc="0" normalizeH="0" baseline="0" noProof="0" dirty="0" smtClean="0">
                <a:ln>
                  <a:noFill/>
                </a:ln>
                <a:solidFill>
                  <a:schemeClr val="tx2"/>
                </a:solidFill>
                <a:effectLst/>
                <a:uLnTx/>
                <a:uFillTx/>
                <a:latin typeface="Times New Roman" pitchFamily="18" charset="0"/>
                <a:ea typeface="+mj-ea"/>
                <a:cs typeface="Times New Roman" pitchFamily="18" charset="0"/>
              </a:rPr>
            </a:br>
            <a:r>
              <a:rPr kumimoji="0" lang="en-US" sz="2800" b="1" i="0" u="none" strike="noStrike" kern="1200" cap="none" spc="0" normalizeH="0" baseline="0" noProof="0" dirty="0" smtClean="0">
                <a:ln>
                  <a:noFill/>
                </a:ln>
                <a:solidFill>
                  <a:srgbClr val="FF0000"/>
                </a:solidFill>
                <a:effectLst/>
                <a:uLnTx/>
                <a:uFillTx/>
                <a:latin typeface="Times New Roman" pitchFamily="18" charset="0"/>
                <a:ea typeface="+mj-ea"/>
                <a:cs typeface="Times New Roman" pitchFamily="18" charset="0"/>
              </a:rPr>
              <a:t>SIFT(Scale Invariant Feature Transform) </a:t>
            </a:r>
            <a:endParaRPr kumimoji="0" lang="en-US" sz="2800" b="1" i="0" u="none" strike="noStrike" kern="1200" cap="none" spc="0" normalizeH="0" baseline="0" noProof="0" dirty="0">
              <a:ln>
                <a:noFill/>
              </a:ln>
              <a:solidFill>
                <a:srgbClr val="FF0000"/>
              </a:solidFill>
              <a:effectLst/>
              <a:uLnTx/>
              <a:uFillTx/>
              <a:latin typeface="Times New Roman" pitchFamily="18" charset="0"/>
              <a:ea typeface="+mj-ea"/>
              <a:cs typeface="Times New Roman" pitchFamily="18" charset="0"/>
            </a:endParaRPr>
          </a:p>
        </p:txBody>
      </p:sp>
      <p:pic>
        <p:nvPicPr>
          <p:cNvPr id="5122" name="Picture 2"/>
          <p:cNvPicPr>
            <a:picLocks noChangeAspect="1" noChangeArrowheads="1"/>
          </p:cNvPicPr>
          <p:nvPr/>
        </p:nvPicPr>
        <p:blipFill>
          <a:blip r:embed="rId2"/>
          <a:srcRect/>
          <a:stretch>
            <a:fillRect/>
          </a:stretch>
        </p:blipFill>
        <p:spPr bwMode="auto">
          <a:xfrm>
            <a:off x="2590799" y="1939636"/>
            <a:ext cx="2826327" cy="2632364"/>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318655" y="667471"/>
            <a:ext cx="8631381" cy="5941147"/>
          </a:xfrm>
        </p:spPr>
        <p:txBody>
          <a:bodyPr/>
          <a:lstStyle/>
          <a:p>
            <a:pPr>
              <a:buNone/>
            </a:pPr>
            <a:r>
              <a:rPr lang="en-US" b="1" dirty="0" err="1" smtClean="0"/>
              <a:t>Keypoint</a:t>
            </a:r>
            <a:r>
              <a:rPr lang="en-US" b="1" dirty="0" smtClean="0"/>
              <a:t> Localization</a:t>
            </a:r>
          </a:p>
          <a:p>
            <a:pPr algn="just"/>
            <a:r>
              <a:rPr lang="en-US" sz="2000" dirty="0" smtClean="0"/>
              <a:t>Key points generated in the previous step produce a lot of key points. Some of them lie along an edge, or they don’t have enough contrast. In both cases, they are not as useful as features.</a:t>
            </a:r>
          </a:p>
          <a:p>
            <a:pPr algn="just"/>
            <a:r>
              <a:rPr lang="en-US" sz="2000" dirty="0" smtClean="0"/>
              <a:t>Taylor series expansion of scale space is applied to get more accurate location of </a:t>
            </a:r>
            <a:r>
              <a:rPr lang="en-US" sz="2000" dirty="0" err="1" smtClean="0"/>
              <a:t>extrema</a:t>
            </a:r>
            <a:r>
              <a:rPr lang="en-US" sz="2000" dirty="0" smtClean="0"/>
              <a:t>, and if the intensity at this </a:t>
            </a:r>
            <a:r>
              <a:rPr lang="en-US" sz="2000" dirty="0" err="1" smtClean="0"/>
              <a:t>extrema</a:t>
            </a:r>
            <a:r>
              <a:rPr lang="en-US" sz="2000" dirty="0" smtClean="0"/>
              <a:t> is less than a threshold value (0.03 as per the paper), it is rejected. </a:t>
            </a:r>
            <a:r>
              <a:rPr lang="en-US" sz="2000" dirty="0" err="1" smtClean="0"/>
              <a:t>DoG</a:t>
            </a:r>
            <a:r>
              <a:rPr lang="en-US" sz="2000" dirty="0" smtClean="0"/>
              <a:t> has a higher response for edges, so edges also need to be removed. They used a 2x2 Hessian matrix (H) to compute the principal curvature.</a:t>
            </a:r>
          </a:p>
          <a:p>
            <a:pPr>
              <a:buNone/>
            </a:pPr>
            <a:endParaRPr lang="en-US" sz="2000" dirty="0"/>
          </a:p>
        </p:txBody>
      </p:sp>
      <p:sp>
        <p:nvSpPr>
          <p:cNvPr id="4" name="Title 1"/>
          <p:cNvSpPr txBox="1">
            <a:spLocks/>
          </p:cNvSpPr>
          <p:nvPr/>
        </p:nvSpPr>
        <p:spPr>
          <a:xfrm>
            <a:off x="318655" y="0"/>
            <a:ext cx="8368145" cy="667471"/>
          </a:xfrm>
          <a:prstGeom prst="rect">
            <a:avLst/>
          </a:prstGeom>
        </p:spPr>
        <p:txBody>
          <a:bodyPr bIns="91440" anchor="b" anchorCtr="0">
            <a:normAutofit fontScale="75000" lnSpcReduction="20000"/>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2800" b="1" i="0" u="none" strike="noStrike" kern="1200" cap="none" spc="0" normalizeH="0" baseline="0" noProof="0" dirty="0" smtClean="0">
                <a:ln>
                  <a:noFill/>
                </a:ln>
                <a:solidFill>
                  <a:schemeClr val="tx2"/>
                </a:solidFill>
                <a:effectLst/>
                <a:uLnTx/>
                <a:uFillTx/>
                <a:latin typeface="Times New Roman" pitchFamily="18" charset="0"/>
                <a:ea typeface="+mj-ea"/>
                <a:cs typeface="Times New Roman" pitchFamily="18" charset="0"/>
              </a:rPr>
              <a:t>Feature descriptor</a:t>
            </a:r>
            <a:br>
              <a:rPr kumimoji="0" lang="en-US" sz="2800" b="1" i="0" u="none" strike="noStrike" kern="1200" cap="none" spc="0" normalizeH="0" baseline="0" noProof="0" dirty="0" smtClean="0">
                <a:ln>
                  <a:noFill/>
                </a:ln>
                <a:solidFill>
                  <a:schemeClr val="tx2"/>
                </a:solidFill>
                <a:effectLst/>
                <a:uLnTx/>
                <a:uFillTx/>
                <a:latin typeface="Times New Roman" pitchFamily="18" charset="0"/>
                <a:ea typeface="+mj-ea"/>
                <a:cs typeface="Times New Roman" pitchFamily="18" charset="0"/>
              </a:rPr>
            </a:br>
            <a:r>
              <a:rPr kumimoji="0" lang="en-US" sz="2800" b="1" i="0" u="none" strike="noStrike" kern="1200" cap="none" spc="0" normalizeH="0" baseline="0" noProof="0" dirty="0" smtClean="0">
                <a:ln>
                  <a:noFill/>
                </a:ln>
                <a:solidFill>
                  <a:srgbClr val="FF0000"/>
                </a:solidFill>
                <a:effectLst/>
                <a:uLnTx/>
                <a:uFillTx/>
                <a:latin typeface="Times New Roman" pitchFamily="18" charset="0"/>
                <a:ea typeface="+mj-ea"/>
                <a:cs typeface="Times New Roman" pitchFamily="18" charset="0"/>
              </a:rPr>
              <a:t>SIFT(Scale Invariant Feature Transform) </a:t>
            </a:r>
            <a:endParaRPr kumimoji="0" lang="en-US" sz="2800" b="1" i="0" u="none" strike="noStrike" kern="1200" cap="none" spc="0" normalizeH="0" baseline="0" noProof="0" dirty="0">
              <a:ln>
                <a:noFill/>
              </a:ln>
              <a:solidFill>
                <a:srgbClr val="FF0000"/>
              </a:solidFill>
              <a:effectLst/>
              <a:uLnTx/>
              <a:uFillTx/>
              <a:latin typeface="Times New Roman" pitchFamily="18" charset="0"/>
              <a:ea typeface="+mj-ea"/>
              <a:cs typeface="Times New Roman" pitchFamily="18" charset="0"/>
            </a:endParaRPr>
          </a:p>
        </p:txBody>
      </p:sp>
      <p:pic>
        <p:nvPicPr>
          <p:cNvPr id="6146" name="Picture 2"/>
          <p:cNvPicPr>
            <a:picLocks noChangeAspect="1" noChangeArrowheads="1"/>
          </p:cNvPicPr>
          <p:nvPr/>
        </p:nvPicPr>
        <p:blipFill>
          <a:blip r:embed="rId2"/>
          <a:srcRect/>
          <a:stretch>
            <a:fillRect/>
          </a:stretch>
        </p:blipFill>
        <p:spPr bwMode="auto">
          <a:xfrm>
            <a:off x="318655" y="3477491"/>
            <a:ext cx="8631381" cy="3131127"/>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318655" y="667471"/>
            <a:ext cx="8589818" cy="5844165"/>
          </a:xfrm>
        </p:spPr>
        <p:txBody>
          <a:bodyPr/>
          <a:lstStyle/>
          <a:p>
            <a:pPr>
              <a:buNone/>
            </a:pPr>
            <a:r>
              <a:rPr lang="en-US" b="1" dirty="0" smtClean="0"/>
              <a:t>Orientation Assignment</a:t>
            </a:r>
          </a:p>
          <a:p>
            <a:pPr algn="just"/>
            <a:r>
              <a:rPr lang="en-US" dirty="0" smtClean="0"/>
              <a:t>Now we have legitimate key points. They’ve been tested to be stable. We already know the scale at which the key point was detected (it’s the same as the scale of the blurred image). So we have scale invariance. The next thing is to assign an orientation to each </a:t>
            </a:r>
            <a:r>
              <a:rPr lang="en-US" dirty="0" err="1" smtClean="0"/>
              <a:t>keypoint</a:t>
            </a:r>
            <a:r>
              <a:rPr lang="en-US" dirty="0" smtClean="0"/>
              <a:t> to make it rotation invariance.</a:t>
            </a:r>
          </a:p>
          <a:p>
            <a:endParaRPr lang="en-US" dirty="0"/>
          </a:p>
        </p:txBody>
      </p:sp>
      <p:sp>
        <p:nvSpPr>
          <p:cNvPr id="4" name="Title 1"/>
          <p:cNvSpPr txBox="1">
            <a:spLocks/>
          </p:cNvSpPr>
          <p:nvPr/>
        </p:nvSpPr>
        <p:spPr>
          <a:xfrm>
            <a:off x="318655" y="0"/>
            <a:ext cx="8368145" cy="667471"/>
          </a:xfrm>
          <a:prstGeom prst="rect">
            <a:avLst/>
          </a:prstGeom>
        </p:spPr>
        <p:txBody>
          <a:bodyPr bIns="91440" anchor="b" anchorCtr="0">
            <a:normAutofit fontScale="75000" lnSpcReduction="20000"/>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2800" b="1" i="0" u="none" strike="noStrike" kern="1200" cap="none" spc="0" normalizeH="0" baseline="0" noProof="0" dirty="0" smtClean="0">
                <a:ln>
                  <a:noFill/>
                </a:ln>
                <a:solidFill>
                  <a:schemeClr val="tx2"/>
                </a:solidFill>
                <a:effectLst/>
                <a:uLnTx/>
                <a:uFillTx/>
                <a:latin typeface="Times New Roman" pitchFamily="18" charset="0"/>
                <a:ea typeface="+mj-ea"/>
                <a:cs typeface="Times New Roman" pitchFamily="18" charset="0"/>
              </a:rPr>
              <a:t>Feature descriptor</a:t>
            </a:r>
            <a:br>
              <a:rPr kumimoji="0" lang="en-US" sz="2800" b="1" i="0" u="none" strike="noStrike" kern="1200" cap="none" spc="0" normalizeH="0" baseline="0" noProof="0" dirty="0" smtClean="0">
                <a:ln>
                  <a:noFill/>
                </a:ln>
                <a:solidFill>
                  <a:schemeClr val="tx2"/>
                </a:solidFill>
                <a:effectLst/>
                <a:uLnTx/>
                <a:uFillTx/>
                <a:latin typeface="Times New Roman" pitchFamily="18" charset="0"/>
                <a:ea typeface="+mj-ea"/>
                <a:cs typeface="Times New Roman" pitchFamily="18" charset="0"/>
              </a:rPr>
            </a:br>
            <a:r>
              <a:rPr kumimoji="0" lang="en-US" sz="2800" b="1" i="0" u="none" strike="noStrike" kern="1200" cap="none" spc="0" normalizeH="0" baseline="0" noProof="0" dirty="0" smtClean="0">
                <a:ln>
                  <a:noFill/>
                </a:ln>
                <a:solidFill>
                  <a:srgbClr val="FF0000"/>
                </a:solidFill>
                <a:effectLst/>
                <a:uLnTx/>
                <a:uFillTx/>
                <a:latin typeface="Times New Roman" pitchFamily="18" charset="0"/>
                <a:ea typeface="+mj-ea"/>
                <a:cs typeface="Times New Roman" pitchFamily="18" charset="0"/>
              </a:rPr>
              <a:t>SIFT(Scale Invariant Feature Transform) </a:t>
            </a:r>
            <a:endParaRPr kumimoji="0" lang="en-US" sz="2800" b="1" i="0" u="none" strike="noStrike" kern="1200" cap="none" spc="0" normalizeH="0" baseline="0" noProof="0" dirty="0">
              <a:ln>
                <a:noFill/>
              </a:ln>
              <a:solidFill>
                <a:srgbClr val="FF0000"/>
              </a:solidFill>
              <a:effectLst/>
              <a:uLnTx/>
              <a:uFillTx/>
              <a:latin typeface="Times New Roman" pitchFamily="18" charset="0"/>
              <a:ea typeface="+mj-ea"/>
              <a:cs typeface="Times New Roman" pitchFamily="18" charset="0"/>
            </a:endParaRPr>
          </a:p>
        </p:txBody>
      </p:sp>
      <p:pic>
        <p:nvPicPr>
          <p:cNvPr id="7170" name="Picture 2"/>
          <p:cNvPicPr>
            <a:picLocks noChangeAspect="1" noChangeArrowheads="1"/>
          </p:cNvPicPr>
          <p:nvPr/>
        </p:nvPicPr>
        <p:blipFill>
          <a:blip r:embed="rId2"/>
          <a:srcRect/>
          <a:stretch>
            <a:fillRect/>
          </a:stretch>
        </p:blipFill>
        <p:spPr bwMode="auto">
          <a:xfrm>
            <a:off x="2322368" y="3429000"/>
            <a:ext cx="4000500" cy="24384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05-Feature-detection-and-matching-5-638.jpg"/>
          <p:cNvPicPr>
            <a:picLocks noChangeAspect="1"/>
          </p:cNvPicPr>
          <p:nvPr/>
        </p:nvPicPr>
        <p:blipFill>
          <a:blip r:embed="rId2"/>
          <a:stretch>
            <a:fillRect/>
          </a:stretch>
        </p:blipFill>
        <p:spPr>
          <a:xfrm>
            <a:off x="0" y="4571"/>
            <a:ext cx="9144000" cy="6858000"/>
          </a:xfrm>
          <a:prstGeom prst="rect">
            <a:avLst/>
          </a:prstGeom>
        </p:spPr>
      </p:pic>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318655" y="667470"/>
            <a:ext cx="8603672" cy="6190529"/>
          </a:xfrm>
        </p:spPr>
        <p:txBody>
          <a:bodyPr>
            <a:normAutofit/>
          </a:bodyPr>
          <a:lstStyle/>
          <a:p>
            <a:r>
              <a:rPr lang="en-US" dirty="0" smtClean="0"/>
              <a:t>A neighborhood is taken around the key point location depending on the scale, and the gradient magnitude and direction is calculated in that region. An orientation histogram with 36 bins covering 360 degrees is created.</a:t>
            </a:r>
          </a:p>
          <a:p>
            <a:r>
              <a:rPr lang="en-US" dirty="0" smtClean="0"/>
              <a:t>Once this for all pixels around the key point, the histogram will have a peak at some point.</a:t>
            </a:r>
          </a:p>
          <a:p>
            <a:endParaRPr lang="en-US" dirty="0" smtClean="0"/>
          </a:p>
          <a:p>
            <a:endParaRPr lang="en-US" dirty="0" smtClean="0"/>
          </a:p>
          <a:p>
            <a:endParaRPr lang="en-US" dirty="0" smtClean="0"/>
          </a:p>
          <a:p>
            <a:endParaRPr lang="en-US" dirty="0" smtClean="0"/>
          </a:p>
          <a:p>
            <a:endParaRPr lang="en-US" dirty="0" smtClean="0"/>
          </a:p>
          <a:p>
            <a:r>
              <a:rPr lang="en-US" dirty="0" smtClean="0"/>
              <a:t>The highest peak in the histogram is taken and any peak above 80% of it is also considered to calculate the orientation. It creates key points with same location and scale, but different directions.</a:t>
            </a:r>
            <a:endParaRPr lang="en-US" dirty="0"/>
          </a:p>
        </p:txBody>
      </p:sp>
      <p:sp>
        <p:nvSpPr>
          <p:cNvPr id="4" name="Title 1"/>
          <p:cNvSpPr txBox="1">
            <a:spLocks/>
          </p:cNvSpPr>
          <p:nvPr/>
        </p:nvSpPr>
        <p:spPr>
          <a:xfrm>
            <a:off x="318655" y="0"/>
            <a:ext cx="8368145" cy="667471"/>
          </a:xfrm>
          <a:prstGeom prst="rect">
            <a:avLst/>
          </a:prstGeom>
        </p:spPr>
        <p:txBody>
          <a:bodyPr bIns="91440" anchor="b" anchorCtr="0">
            <a:normAutofit fontScale="75000" lnSpcReduction="20000"/>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2800" b="1" i="0" u="none" strike="noStrike" kern="1200" cap="none" spc="0" normalizeH="0" baseline="0" noProof="0" dirty="0" smtClean="0">
                <a:ln>
                  <a:noFill/>
                </a:ln>
                <a:solidFill>
                  <a:schemeClr val="tx2"/>
                </a:solidFill>
                <a:effectLst/>
                <a:uLnTx/>
                <a:uFillTx/>
                <a:latin typeface="Times New Roman" pitchFamily="18" charset="0"/>
                <a:ea typeface="+mj-ea"/>
                <a:cs typeface="Times New Roman" pitchFamily="18" charset="0"/>
              </a:rPr>
              <a:t>Feature descriptor</a:t>
            </a:r>
            <a:br>
              <a:rPr kumimoji="0" lang="en-US" sz="2800" b="1" i="0" u="none" strike="noStrike" kern="1200" cap="none" spc="0" normalizeH="0" baseline="0" noProof="0" dirty="0" smtClean="0">
                <a:ln>
                  <a:noFill/>
                </a:ln>
                <a:solidFill>
                  <a:schemeClr val="tx2"/>
                </a:solidFill>
                <a:effectLst/>
                <a:uLnTx/>
                <a:uFillTx/>
                <a:latin typeface="Times New Roman" pitchFamily="18" charset="0"/>
                <a:ea typeface="+mj-ea"/>
                <a:cs typeface="Times New Roman" pitchFamily="18" charset="0"/>
              </a:rPr>
            </a:br>
            <a:r>
              <a:rPr kumimoji="0" lang="en-US" sz="2800" b="1" i="0" u="none" strike="noStrike" kern="1200" cap="none" spc="0" normalizeH="0" baseline="0" noProof="0" dirty="0" smtClean="0">
                <a:ln>
                  <a:noFill/>
                </a:ln>
                <a:solidFill>
                  <a:srgbClr val="FF0000"/>
                </a:solidFill>
                <a:effectLst/>
                <a:uLnTx/>
                <a:uFillTx/>
                <a:latin typeface="Times New Roman" pitchFamily="18" charset="0"/>
                <a:ea typeface="+mj-ea"/>
                <a:cs typeface="Times New Roman" pitchFamily="18" charset="0"/>
              </a:rPr>
              <a:t>SIFT(Scale Invariant Feature Transform) </a:t>
            </a:r>
            <a:endParaRPr kumimoji="0" lang="en-US" sz="2800" b="1" i="0" u="none" strike="noStrike" kern="1200" cap="none" spc="0" normalizeH="0" baseline="0" noProof="0" dirty="0">
              <a:ln>
                <a:noFill/>
              </a:ln>
              <a:solidFill>
                <a:srgbClr val="FF0000"/>
              </a:solidFill>
              <a:effectLst/>
              <a:uLnTx/>
              <a:uFillTx/>
              <a:latin typeface="Times New Roman" pitchFamily="18" charset="0"/>
              <a:ea typeface="+mj-ea"/>
              <a:cs typeface="Times New Roman" pitchFamily="18" charset="0"/>
            </a:endParaRPr>
          </a:p>
        </p:txBody>
      </p:sp>
      <p:pic>
        <p:nvPicPr>
          <p:cNvPr id="8194" name="Picture 2"/>
          <p:cNvPicPr>
            <a:picLocks noChangeAspect="1" noChangeArrowheads="1"/>
          </p:cNvPicPr>
          <p:nvPr/>
        </p:nvPicPr>
        <p:blipFill>
          <a:blip r:embed="rId2"/>
          <a:srcRect/>
          <a:stretch>
            <a:fillRect/>
          </a:stretch>
        </p:blipFill>
        <p:spPr bwMode="auto">
          <a:xfrm>
            <a:off x="2073853" y="3214255"/>
            <a:ext cx="4243820" cy="2299854"/>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318655" y="667471"/>
            <a:ext cx="8562109" cy="5899584"/>
          </a:xfrm>
        </p:spPr>
        <p:txBody>
          <a:bodyPr/>
          <a:lstStyle/>
          <a:p>
            <a:pPr>
              <a:buNone/>
            </a:pPr>
            <a:r>
              <a:rPr lang="en-US" b="1" dirty="0" smtClean="0"/>
              <a:t>Key point descriptor</a:t>
            </a:r>
          </a:p>
          <a:p>
            <a:pPr algn="just"/>
            <a:r>
              <a:rPr lang="en-US" sz="2400" dirty="0" smtClean="0"/>
              <a:t>At this point, each key point has a location, scale, orientation. Next is to compute a descriptor for the local image region about each key point that is highly distinctive and invariant as possible to variations such as changes in viewpoint and illumination.</a:t>
            </a:r>
          </a:p>
          <a:p>
            <a:r>
              <a:rPr lang="en-US" sz="2400" dirty="0" smtClean="0"/>
              <a:t>To do this, a 16x16 window around the key point is taken. It is divided into 16 sub-blocks of 4x4 size.</a:t>
            </a:r>
          </a:p>
        </p:txBody>
      </p:sp>
      <p:sp>
        <p:nvSpPr>
          <p:cNvPr id="4" name="Title 1"/>
          <p:cNvSpPr txBox="1">
            <a:spLocks/>
          </p:cNvSpPr>
          <p:nvPr/>
        </p:nvSpPr>
        <p:spPr>
          <a:xfrm>
            <a:off x="318655" y="0"/>
            <a:ext cx="8368145" cy="667471"/>
          </a:xfrm>
          <a:prstGeom prst="rect">
            <a:avLst/>
          </a:prstGeom>
        </p:spPr>
        <p:txBody>
          <a:bodyPr bIns="91440" anchor="b" anchorCtr="0">
            <a:normAutofit fontScale="75000" lnSpcReduction="20000"/>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2800" b="1" i="0" u="none" strike="noStrike" kern="1200" cap="none" spc="0" normalizeH="0" baseline="0" noProof="0" dirty="0" smtClean="0">
                <a:ln>
                  <a:noFill/>
                </a:ln>
                <a:solidFill>
                  <a:schemeClr val="tx2"/>
                </a:solidFill>
                <a:effectLst/>
                <a:uLnTx/>
                <a:uFillTx/>
                <a:latin typeface="Times New Roman" pitchFamily="18" charset="0"/>
                <a:ea typeface="+mj-ea"/>
                <a:cs typeface="Times New Roman" pitchFamily="18" charset="0"/>
              </a:rPr>
              <a:t>Feature descriptor</a:t>
            </a:r>
            <a:br>
              <a:rPr kumimoji="0" lang="en-US" sz="2800" b="1" i="0" u="none" strike="noStrike" kern="1200" cap="none" spc="0" normalizeH="0" baseline="0" noProof="0" dirty="0" smtClean="0">
                <a:ln>
                  <a:noFill/>
                </a:ln>
                <a:solidFill>
                  <a:schemeClr val="tx2"/>
                </a:solidFill>
                <a:effectLst/>
                <a:uLnTx/>
                <a:uFillTx/>
                <a:latin typeface="Times New Roman" pitchFamily="18" charset="0"/>
                <a:ea typeface="+mj-ea"/>
                <a:cs typeface="Times New Roman" pitchFamily="18" charset="0"/>
              </a:rPr>
            </a:br>
            <a:r>
              <a:rPr kumimoji="0" lang="en-US" sz="2800" b="1" i="0" u="none" strike="noStrike" kern="1200" cap="none" spc="0" normalizeH="0" baseline="0" noProof="0" dirty="0" smtClean="0">
                <a:ln>
                  <a:noFill/>
                </a:ln>
                <a:solidFill>
                  <a:srgbClr val="FF0000"/>
                </a:solidFill>
                <a:effectLst/>
                <a:uLnTx/>
                <a:uFillTx/>
                <a:latin typeface="Times New Roman" pitchFamily="18" charset="0"/>
                <a:ea typeface="+mj-ea"/>
                <a:cs typeface="Times New Roman" pitchFamily="18" charset="0"/>
              </a:rPr>
              <a:t>SIFT(Scale Invariant Feature Transform) </a:t>
            </a:r>
            <a:endParaRPr kumimoji="0" lang="en-US" sz="2800" b="1" i="0" u="none" strike="noStrike" kern="1200" cap="none" spc="0" normalizeH="0" baseline="0" noProof="0" dirty="0">
              <a:ln>
                <a:noFill/>
              </a:ln>
              <a:solidFill>
                <a:srgbClr val="FF0000"/>
              </a:solidFill>
              <a:effectLst/>
              <a:uLnTx/>
              <a:uFillTx/>
              <a:latin typeface="Times New Roman" pitchFamily="18" charset="0"/>
              <a:ea typeface="+mj-ea"/>
              <a:cs typeface="Times New Roman" pitchFamily="18" charset="0"/>
            </a:endParaRPr>
          </a:p>
        </p:txBody>
      </p:sp>
      <p:pic>
        <p:nvPicPr>
          <p:cNvPr id="9218" name="Picture 2"/>
          <p:cNvPicPr>
            <a:picLocks noChangeAspect="1" noChangeArrowheads="1"/>
          </p:cNvPicPr>
          <p:nvPr/>
        </p:nvPicPr>
        <p:blipFill>
          <a:blip r:embed="rId2"/>
          <a:srcRect/>
          <a:stretch>
            <a:fillRect/>
          </a:stretch>
        </p:blipFill>
        <p:spPr bwMode="auto">
          <a:xfrm>
            <a:off x="1847850" y="3566680"/>
            <a:ext cx="5448300" cy="300037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304799" y="667471"/>
            <a:ext cx="8617527" cy="5885729"/>
          </a:xfrm>
        </p:spPr>
        <p:txBody>
          <a:bodyPr/>
          <a:lstStyle/>
          <a:p>
            <a:r>
              <a:rPr lang="en-US" dirty="0" smtClean="0"/>
              <a:t>For each sub-block, 8 bin orientation histogram is created.</a:t>
            </a:r>
          </a:p>
          <a:p>
            <a:endParaRPr lang="en-US" dirty="0" smtClean="0"/>
          </a:p>
          <a:p>
            <a:endParaRPr lang="en-US" dirty="0" smtClean="0"/>
          </a:p>
          <a:p>
            <a:endParaRPr lang="en-US" dirty="0" smtClean="0"/>
          </a:p>
          <a:p>
            <a:endParaRPr lang="en-US" dirty="0" smtClean="0"/>
          </a:p>
          <a:p>
            <a:endParaRPr lang="en-US" dirty="0" smtClean="0"/>
          </a:p>
          <a:p>
            <a:endParaRPr lang="en-US" dirty="0" smtClean="0"/>
          </a:p>
          <a:p>
            <a:r>
              <a:rPr lang="en-US" dirty="0" smtClean="0"/>
              <a:t>4 X 4 X 8 directions give 128 bin values. It is represented as a feature vector to form </a:t>
            </a:r>
            <a:r>
              <a:rPr lang="en-US" dirty="0" err="1" smtClean="0"/>
              <a:t>keypoint</a:t>
            </a:r>
            <a:r>
              <a:rPr lang="en-US" dirty="0" smtClean="0"/>
              <a:t> descriptor. </a:t>
            </a:r>
            <a:endParaRPr lang="en-US" dirty="0"/>
          </a:p>
        </p:txBody>
      </p:sp>
      <p:sp>
        <p:nvSpPr>
          <p:cNvPr id="4" name="Title 1"/>
          <p:cNvSpPr txBox="1">
            <a:spLocks/>
          </p:cNvSpPr>
          <p:nvPr/>
        </p:nvSpPr>
        <p:spPr>
          <a:xfrm>
            <a:off x="318655" y="0"/>
            <a:ext cx="8368145" cy="667471"/>
          </a:xfrm>
          <a:prstGeom prst="rect">
            <a:avLst/>
          </a:prstGeom>
        </p:spPr>
        <p:txBody>
          <a:bodyPr bIns="91440" anchor="b" anchorCtr="0">
            <a:normAutofit fontScale="75000" lnSpcReduction="20000"/>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2800" b="1" i="0" u="none" strike="noStrike" kern="1200" cap="none" spc="0" normalizeH="0" baseline="0" noProof="0" dirty="0" smtClean="0">
                <a:ln>
                  <a:noFill/>
                </a:ln>
                <a:solidFill>
                  <a:schemeClr val="tx2"/>
                </a:solidFill>
                <a:effectLst/>
                <a:uLnTx/>
                <a:uFillTx/>
                <a:latin typeface="Times New Roman" pitchFamily="18" charset="0"/>
                <a:ea typeface="+mj-ea"/>
                <a:cs typeface="Times New Roman" pitchFamily="18" charset="0"/>
              </a:rPr>
              <a:t>Feature descriptor</a:t>
            </a:r>
            <a:br>
              <a:rPr kumimoji="0" lang="en-US" sz="2800" b="1" i="0" u="none" strike="noStrike" kern="1200" cap="none" spc="0" normalizeH="0" baseline="0" noProof="0" dirty="0" smtClean="0">
                <a:ln>
                  <a:noFill/>
                </a:ln>
                <a:solidFill>
                  <a:schemeClr val="tx2"/>
                </a:solidFill>
                <a:effectLst/>
                <a:uLnTx/>
                <a:uFillTx/>
                <a:latin typeface="Times New Roman" pitchFamily="18" charset="0"/>
                <a:ea typeface="+mj-ea"/>
                <a:cs typeface="Times New Roman" pitchFamily="18" charset="0"/>
              </a:rPr>
            </a:br>
            <a:r>
              <a:rPr kumimoji="0" lang="en-US" sz="2800" b="1" i="0" u="none" strike="noStrike" kern="1200" cap="none" spc="0" normalizeH="0" baseline="0" noProof="0" dirty="0" smtClean="0">
                <a:ln>
                  <a:noFill/>
                </a:ln>
                <a:solidFill>
                  <a:srgbClr val="FF0000"/>
                </a:solidFill>
                <a:effectLst/>
                <a:uLnTx/>
                <a:uFillTx/>
                <a:latin typeface="Times New Roman" pitchFamily="18" charset="0"/>
                <a:ea typeface="+mj-ea"/>
                <a:cs typeface="Times New Roman" pitchFamily="18" charset="0"/>
              </a:rPr>
              <a:t>SIFT(Scale Invariant Feature Transform) </a:t>
            </a:r>
            <a:endParaRPr kumimoji="0" lang="en-US" sz="2800" b="1" i="0" u="none" strike="noStrike" kern="1200" cap="none" spc="0" normalizeH="0" baseline="0" noProof="0" dirty="0">
              <a:ln>
                <a:noFill/>
              </a:ln>
              <a:solidFill>
                <a:srgbClr val="FF0000"/>
              </a:solidFill>
              <a:effectLst/>
              <a:uLnTx/>
              <a:uFillTx/>
              <a:latin typeface="Times New Roman" pitchFamily="18" charset="0"/>
              <a:ea typeface="+mj-ea"/>
              <a:cs typeface="Times New Roman" pitchFamily="18" charset="0"/>
            </a:endParaRPr>
          </a:p>
        </p:txBody>
      </p:sp>
      <p:pic>
        <p:nvPicPr>
          <p:cNvPr id="10242" name="Picture 2"/>
          <p:cNvPicPr>
            <a:picLocks noChangeAspect="1" noChangeArrowheads="1"/>
          </p:cNvPicPr>
          <p:nvPr/>
        </p:nvPicPr>
        <p:blipFill>
          <a:blip r:embed="rId2"/>
          <a:srcRect/>
          <a:stretch>
            <a:fillRect/>
          </a:stretch>
        </p:blipFill>
        <p:spPr bwMode="auto">
          <a:xfrm>
            <a:off x="2219325" y="1292370"/>
            <a:ext cx="4705350" cy="233362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28-Feature-detection-and-matching-28-638.jpg"/>
          <p:cNvPicPr>
            <a:picLocks noChangeAspect="1"/>
          </p:cNvPicPr>
          <p:nvPr/>
        </p:nvPicPr>
        <p:blipFill>
          <a:blip r:embed="rId2"/>
          <a:stretch>
            <a:fillRect/>
          </a:stretch>
        </p:blipFill>
        <p:spPr>
          <a:xfrm>
            <a:off x="0" y="4571"/>
            <a:ext cx="9144000" cy="6858000"/>
          </a:xfrm>
          <a:prstGeom prst="rect">
            <a:avLst/>
          </a:prstGeom>
        </p:spPr>
      </p:pic>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29-Feature-detection-and-matching-29-638.jpg"/>
          <p:cNvPicPr>
            <a:picLocks noChangeAspect="1"/>
          </p:cNvPicPr>
          <p:nvPr/>
        </p:nvPicPr>
        <p:blipFill>
          <a:blip r:embed="rId2"/>
          <a:stretch>
            <a:fillRect/>
          </a:stretch>
        </p:blipFill>
        <p:spPr>
          <a:xfrm>
            <a:off x="0" y="4571"/>
            <a:ext cx="9144000" cy="6858000"/>
          </a:xfrm>
          <a:prstGeom prst="rect">
            <a:avLst/>
          </a:prstGeom>
        </p:spPr>
      </p:pic>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30-Feature-detection-and-matching-30-638.jpg"/>
          <p:cNvPicPr>
            <a:picLocks noChangeAspect="1"/>
          </p:cNvPicPr>
          <p:nvPr/>
        </p:nvPicPr>
        <p:blipFill>
          <a:blip r:embed="rId2"/>
          <a:stretch>
            <a:fillRect/>
          </a:stretch>
        </p:blipFill>
        <p:spPr>
          <a:xfrm>
            <a:off x="0" y="4571"/>
            <a:ext cx="9144000" cy="6858000"/>
          </a:xfrm>
          <a:prstGeom prst="rect">
            <a:avLst/>
          </a:prstGeom>
        </p:spPr>
      </p:pic>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31-Feature-detection-and-matching-31-638.jpg"/>
          <p:cNvPicPr>
            <a:picLocks noChangeAspect="1"/>
          </p:cNvPicPr>
          <p:nvPr/>
        </p:nvPicPr>
        <p:blipFill>
          <a:blip r:embed="rId2"/>
          <a:stretch>
            <a:fillRect/>
          </a:stretch>
        </p:blipFill>
        <p:spPr>
          <a:xfrm>
            <a:off x="0" y="4571"/>
            <a:ext cx="9144000" cy="6858000"/>
          </a:xfrm>
          <a:prstGeom prst="rect">
            <a:avLst/>
          </a:prstGeom>
        </p:spPr>
      </p:pic>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32-Feature-detection-and-matching-32-638.jpg"/>
          <p:cNvPicPr>
            <a:picLocks noChangeAspect="1"/>
          </p:cNvPicPr>
          <p:nvPr/>
        </p:nvPicPr>
        <p:blipFill>
          <a:blip r:embed="rId2"/>
          <a:stretch>
            <a:fillRect/>
          </a:stretch>
        </p:blipFill>
        <p:spPr>
          <a:xfrm>
            <a:off x="0" y="4571"/>
            <a:ext cx="9144000" cy="6858000"/>
          </a:xfrm>
          <a:prstGeom prst="rect">
            <a:avLst/>
          </a:prstGeom>
        </p:spPr>
      </p:pic>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33-Feature-detection-and-matching-33-638.jpg"/>
          <p:cNvPicPr>
            <a:picLocks noChangeAspect="1"/>
          </p:cNvPicPr>
          <p:nvPr/>
        </p:nvPicPr>
        <p:blipFill>
          <a:blip r:embed="rId2"/>
          <a:stretch>
            <a:fillRect/>
          </a:stretch>
        </p:blipFill>
        <p:spPr>
          <a:xfrm>
            <a:off x="0" y="4571"/>
            <a:ext cx="9144000" cy="6858000"/>
          </a:xfrm>
          <a:prstGeom prst="rect">
            <a:avLst/>
          </a:prstGeom>
        </p:spPr>
      </p:pic>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35-Feature-detection-and-matching-35-638.jpg"/>
          <p:cNvPicPr>
            <a:picLocks noChangeAspect="1"/>
          </p:cNvPicPr>
          <p:nvPr/>
        </p:nvPicPr>
        <p:blipFill>
          <a:blip r:embed="rId2"/>
          <a:stretch>
            <a:fillRect/>
          </a:stretch>
        </p:blipFill>
        <p:spPr>
          <a:xfrm>
            <a:off x="0" y="4571"/>
            <a:ext cx="9144000" cy="6858000"/>
          </a:xfrm>
          <a:prstGeom prst="rect">
            <a:avLst/>
          </a:prstGeom>
        </p:spPr>
      </p:pic>
      <p:pic>
        <p:nvPicPr>
          <p:cNvPr id="1026" name="Picture 2"/>
          <p:cNvPicPr>
            <a:picLocks noChangeAspect="1" noChangeArrowheads="1"/>
          </p:cNvPicPr>
          <p:nvPr/>
        </p:nvPicPr>
        <p:blipFill>
          <a:blip r:embed="rId3"/>
          <a:srcRect/>
          <a:stretch>
            <a:fillRect/>
          </a:stretch>
        </p:blipFill>
        <p:spPr bwMode="auto">
          <a:xfrm>
            <a:off x="4132984" y="1670772"/>
            <a:ext cx="3981450" cy="204787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06-Feature-detection-and-matching-6-638.jpg"/>
          <p:cNvPicPr>
            <a:picLocks noChangeAspect="1"/>
          </p:cNvPicPr>
          <p:nvPr/>
        </p:nvPicPr>
        <p:blipFill>
          <a:blip r:embed="rId2"/>
          <a:stretch>
            <a:fillRect/>
          </a:stretch>
        </p:blipFill>
        <p:spPr>
          <a:xfrm>
            <a:off x="0" y="4571"/>
            <a:ext cx="9144000" cy="6858000"/>
          </a:xfrm>
          <a:prstGeom prst="rect">
            <a:avLst/>
          </a:prstGeom>
        </p:spPr>
      </p:pic>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36-Feature-detection-and-matching-36-638.jpg"/>
          <p:cNvPicPr>
            <a:picLocks noChangeAspect="1"/>
          </p:cNvPicPr>
          <p:nvPr/>
        </p:nvPicPr>
        <p:blipFill>
          <a:blip r:embed="rId2"/>
          <a:stretch>
            <a:fillRect/>
          </a:stretch>
        </p:blipFill>
        <p:spPr>
          <a:xfrm>
            <a:off x="0" y="4571"/>
            <a:ext cx="9144000" cy="6858000"/>
          </a:xfrm>
          <a:prstGeom prst="rect">
            <a:avLst/>
          </a:prstGeom>
        </p:spPr>
      </p:pic>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37-Feature-detection-and-matching-37-638.jpg"/>
          <p:cNvPicPr>
            <a:picLocks noChangeAspect="1"/>
          </p:cNvPicPr>
          <p:nvPr/>
        </p:nvPicPr>
        <p:blipFill>
          <a:blip r:embed="rId2"/>
          <a:stretch>
            <a:fillRect/>
          </a:stretch>
        </p:blipFill>
        <p:spPr>
          <a:xfrm>
            <a:off x="0" y="4571"/>
            <a:ext cx="9144000" cy="6858000"/>
          </a:xfrm>
          <a:prstGeom prst="rect">
            <a:avLst/>
          </a:prstGeom>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38-Feature-detection-and-matching-38-638.jpg"/>
          <p:cNvPicPr>
            <a:picLocks noChangeAspect="1"/>
          </p:cNvPicPr>
          <p:nvPr/>
        </p:nvPicPr>
        <p:blipFill>
          <a:blip r:embed="rId2"/>
          <a:stretch>
            <a:fillRect/>
          </a:stretch>
        </p:blipFill>
        <p:spPr>
          <a:xfrm>
            <a:off x="0" y="4571"/>
            <a:ext cx="9144000" cy="6858000"/>
          </a:xfrm>
          <a:prstGeom prst="rect">
            <a:avLst/>
          </a:prstGeom>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39-Feature-detection-and-matching-39-638.jpg"/>
          <p:cNvPicPr>
            <a:picLocks noChangeAspect="1"/>
          </p:cNvPicPr>
          <p:nvPr/>
        </p:nvPicPr>
        <p:blipFill>
          <a:blip r:embed="rId2"/>
          <a:stretch>
            <a:fillRect/>
          </a:stretch>
        </p:blipFill>
        <p:spPr>
          <a:xfrm>
            <a:off x="0" y="4571"/>
            <a:ext cx="9144000" cy="6858000"/>
          </a:xfrm>
          <a:prstGeom prst="rect">
            <a:avLst/>
          </a:prstGeom>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40-Feature-detection-and-matching-40-638.jpg"/>
          <p:cNvPicPr>
            <a:picLocks noChangeAspect="1"/>
          </p:cNvPicPr>
          <p:nvPr/>
        </p:nvPicPr>
        <p:blipFill>
          <a:blip r:embed="rId2"/>
          <a:stretch>
            <a:fillRect/>
          </a:stretch>
        </p:blipFill>
        <p:spPr>
          <a:xfrm>
            <a:off x="0" y="4571"/>
            <a:ext cx="9144000" cy="6858000"/>
          </a:xfrm>
          <a:prstGeom prst="rect">
            <a:avLst/>
          </a:prstGeom>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srcRect/>
          <a:stretch>
            <a:fillRect/>
          </a:stretch>
        </p:blipFill>
        <p:spPr bwMode="auto">
          <a:xfrm>
            <a:off x="1357745" y="1995488"/>
            <a:ext cx="6054437" cy="4474585"/>
          </a:xfrm>
          <a:prstGeom prst="rect">
            <a:avLst/>
          </a:prstGeom>
          <a:noFill/>
          <a:ln w="9525">
            <a:noFill/>
            <a:miter lim="800000"/>
            <a:headEnd/>
            <a:tailEnd/>
          </a:ln>
          <a:effectLst/>
        </p:spPr>
      </p:pic>
      <p:sp>
        <p:nvSpPr>
          <p:cNvPr id="4" name="Title 3"/>
          <p:cNvSpPr>
            <a:spLocks noGrp="1"/>
          </p:cNvSpPr>
          <p:nvPr>
            <p:ph type="title"/>
          </p:nvPr>
        </p:nvSpPr>
        <p:spPr/>
        <p:txBody>
          <a:bodyPr>
            <a:noAutofit/>
          </a:bodyPr>
          <a:lstStyle/>
          <a:p>
            <a:r>
              <a:rPr lang="en-US" sz="3600" dirty="0" smtClean="0"/>
              <a:t>Edge Detection-</a:t>
            </a:r>
            <a:r>
              <a:rPr lang="en-US" sz="3600" dirty="0" err="1" smtClean="0"/>
              <a:t>Guassian</a:t>
            </a:r>
            <a:r>
              <a:rPr lang="en-US" sz="3600" dirty="0" smtClean="0"/>
              <a:t> based Operator</a:t>
            </a:r>
            <a:endParaRPr lang="en-US" sz="3600" dirty="0"/>
          </a:p>
        </p:txBody>
      </p:sp>
      <p:sp>
        <p:nvSpPr>
          <p:cNvPr id="5" name="Content Placeholder 4"/>
          <p:cNvSpPr>
            <a:spLocks noGrp="1"/>
          </p:cNvSpPr>
          <p:nvPr>
            <p:ph sz="quarter" idx="1"/>
          </p:nvPr>
        </p:nvSpPr>
        <p:spPr/>
        <p:txBody>
          <a:bodyPr/>
          <a:lstStyle/>
          <a:p>
            <a:pPr>
              <a:buNone/>
            </a:pPr>
            <a:r>
              <a:rPr lang="en-US" dirty="0" smtClean="0"/>
              <a:t>Canny Edge Detector</a:t>
            </a:r>
            <a:endParaRPr lang="en-US" dirty="0"/>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41-Feature-detection-and-matching-41-638.jpg"/>
          <p:cNvPicPr>
            <a:picLocks noChangeAspect="1"/>
          </p:cNvPicPr>
          <p:nvPr/>
        </p:nvPicPr>
        <p:blipFill>
          <a:blip r:embed="rId2"/>
          <a:stretch>
            <a:fillRect/>
          </a:stretch>
        </p:blipFill>
        <p:spPr>
          <a:xfrm>
            <a:off x="0" y="4571"/>
            <a:ext cx="9144000" cy="6858000"/>
          </a:xfrm>
          <a:prstGeom prst="rect">
            <a:avLst/>
          </a:prstGeom>
        </p:spPr>
      </p:pic>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42-Feature-detection-and-matching-42-638.jpg"/>
          <p:cNvPicPr>
            <a:picLocks noChangeAspect="1"/>
          </p:cNvPicPr>
          <p:nvPr/>
        </p:nvPicPr>
        <p:blipFill>
          <a:blip r:embed="rId2"/>
          <a:stretch>
            <a:fillRect/>
          </a:stretch>
        </p:blipFill>
        <p:spPr>
          <a:xfrm>
            <a:off x="0" y="4571"/>
            <a:ext cx="9144000" cy="6858000"/>
          </a:xfrm>
          <a:prstGeom prst="rect">
            <a:avLst/>
          </a:prstGeom>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b="1" dirty="0" smtClean="0">
                <a:latin typeface="Times New Roman" pitchFamily="18" charset="0"/>
                <a:cs typeface="Times New Roman" pitchFamily="18" charset="0"/>
              </a:rPr>
              <a:t>THANK YOU</a:t>
            </a:r>
            <a:endParaRPr lang="en-US" b="1" dirty="0">
              <a:latin typeface="Times New Roman" pitchFamily="18" charset="0"/>
              <a:cs typeface="Times New Roman" pitchFamily="18"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07-Feature-detection-and-matching-7-638.jpg"/>
          <p:cNvPicPr>
            <a:picLocks noChangeAspect="1"/>
          </p:cNvPicPr>
          <p:nvPr/>
        </p:nvPicPr>
        <p:blipFill>
          <a:blip r:embed="rId2"/>
          <a:stretch>
            <a:fillRect/>
          </a:stretch>
        </p:blipFill>
        <p:spPr>
          <a:xfrm>
            <a:off x="0" y="4571"/>
            <a:ext cx="9144000" cy="6858000"/>
          </a:xfrm>
          <a:prstGeom prst="rect">
            <a:avLst/>
          </a:prstGeom>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08-Feature-detection-and-matching-8-638.jpg"/>
          <p:cNvPicPr>
            <a:picLocks noChangeAspect="1"/>
          </p:cNvPicPr>
          <p:nvPr/>
        </p:nvPicPr>
        <p:blipFill>
          <a:blip r:embed="rId2"/>
          <a:stretch>
            <a:fillRect/>
          </a:stretch>
        </p:blipFill>
        <p:spPr>
          <a:xfrm>
            <a:off x="0" y="4571"/>
            <a:ext cx="9144000" cy="6858000"/>
          </a:xfrm>
          <a:prstGeom prst="rect">
            <a:avLst/>
          </a:prstGeom>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09-Feature-detection-and-matching-9-638.jpg"/>
          <p:cNvPicPr>
            <a:picLocks noChangeAspect="1"/>
          </p:cNvPicPr>
          <p:nvPr/>
        </p:nvPicPr>
        <p:blipFill>
          <a:blip r:embed="rId2"/>
          <a:stretch>
            <a:fillRect/>
          </a:stretch>
        </p:blipFill>
        <p:spPr>
          <a:xfrm>
            <a:off x="0" y="4571"/>
            <a:ext cx="9144000" cy="6858000"/>
          </a:xfrm>
          <a:prstGeom prst="rect">
            <a:avLst/>
          </a:prstGeom>
        </p:spPr>
      </p:pic>
    </p:spTree>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HGｺﾞｼｯｸM"/>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HG創英ﾌﾟﾚｾﾞﾝｽEB"/>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Equity</Template>
  <TotalTime>1081</TotalTime>
  <Words>1101</Words>
  <Application>Microsoft Macintosh PowerPoint</Application>
  <PresentationFormat>On-screen Show (4:3)</PresentationFormat>
  <Paragraphs>187</Paragraphs>
  <Slides>68</Slides>
  <Notes>2</Notes>
  <HiddenSlides>0</HiddenSlides>
  <MMClips>0</MMClips>
  <ScaleCrop>false</ScaleCrop>
  <HeadingPairs>
    <vt:vector size="4" baseType="variant">
      <vt:variant>
        <vt:lpstr>Theme</vt:lpstr>
      </vt:variant>
      <vt:variant>
        <vt:i4>1</vt:i4>
      </vt:variant>
      <vt:variant>
        <vt:lpstr>Slide Titles</vt:lpstr>
      </vt:variant>
      <vt:variant>
        <vt:i4>68</vt:i4>
      </vt:variant>
    </vt:vector>
  </HeadingPairs>
  <TitlesOfParts>
    <vt:vector size="69" baseType="lpstr">
      <vt:lpstr>Equity</vt:lpstr>
      <vt:lpstr>FEATURE DETECTION AND MATCHING</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 HARRIS CORNER DETECTOR</vt:lpstr>
      <vt:lpstr>HARRIS CORNER DETECTOR</vt:lpstr>
      <vt:lpstr>HARRIS CORNER DETECTOR</vt:lpstr>
      <vt:lpstr>HARRIS CORNER DETECTOR</vt:lpstr>
      <vt:lpstr>HARRIS CORNER DETECTOR</vt:lpstr>
      <vt:lpstr>HARRIS CORNER DETECTOR</vt:lpstr>
      <vt:lpstr>HARRIS CORNER DETECTOR</vt:lpstr>
      <vt:lpstr>Slide 24</vt:lpstr>
      <vt:lpstr>HARRIS DETECTOR EXAMPLE</vt:lpstr>
      <vt:lpstr>Slide 26</vt:lpstr>
      <vt:lpstr>Adaptive Non Maximal Suppression</vt:lpstr>
      <vt:lpstr>Slide 28</vt:lpstr>
      <vt:lpstr>Slide 29</vt:lpstr>
      <vt:lpstr>Slide 30</vt:lpstr>
      <vt:lpstr>Histogram of  Oriented Gradients(HOG)</vt:lpstr>
      <vt:lpstr>Histogram of  Oriented Gradients(HOG)</vt:lpstr>
      <vt:lpstr>Histogram of  Oriented Gradients(HOG)</vt:lpstr>
      <vt:lpstr>Histogram of  Oriented Gradients(HOG)</vt:lpstr>
      <vt:lpstr>Histogram of  Oriented Gradients(HOG)</vt:lpstr>
      <vt:lpstr>Histogram of  Oriented Gradients(HOG)</vt:lpstr>
      <vt:lpstr>Histogram of  Oriented Gradients(HOG)</vt:lpstr>
      <vt:lpstr>Slide 38</vt:lpstr>
      <vt:lpstr>Histogram of Gradients</vt:lpstr>
      <vt:lpstr>Slide 40</vt:lpstr>
      <vt:lpstr>Feature Detector Properties</vt:lpstr>
      <vt:lpstr>Feature Detector Properties</vt:lpstr>
      <vt:lpstr>Slide 43</vt:lpstr>
      <vt:lpstr>Feature descriptor SIFT(Scale Invariant Feature Transform) </vt:lpstr>
      <vt:lpstr>Slide 45</vt:lpstr>
      <vt:lpstr>Slide 46</vt:lpstr>
      <vt:lpstr>Slide 47</vt:lpstr>
      <vt:lpstr>Slide 48</vt:lpstr>
      <vt:lpstr>Slide 49</vt:lpstr>
      <vt:lpstr>Slide 50</vt:lpstr>
      <vt:lpstr>Slide 51</vt:lpstr>
      <vt:lpstr>Slide 52</vt:lpstr>
      <vt:lpstr>Slide 53</vt:lpstr>
      <vt:lpstr>Slide 54</vt:lpstr>
      <vt:lpstr>Slide 55</vt:lpstr>
      <vt:lpstr>Slide 56</vt:lpstr>
      <vt:lpstr>Slide 57</vt:lpstr>
      <vt:lpstr>Slide 58</vt:lpstr>
      <vt:lpstr>Slide 59</vt:lpstr>
      <vt:lpstr>Slide 60</vt:lpstr>
      <vt:lpstr>Slide 61</vt:lpstr>
      <vt:lpstr>Slide 62</vt:lpstr>
      <vt:lpstr>Slide 63</vt:lpstr>
      <vt:lpstr>Slide 64</vt:lpstr>
      <vt:lpstr>Edge Detection-Guassian based Operator</vt:lpstr>
      <vt:lpstr>Slide 66</vt:lpstr>
      <vt:lpstr>Slide 67</vt:lpstr>
      <vt:lpstr>THANK YOU</vt:lpstr>
    </vt:vector>
  </TitlesOfParts>
  <LinksUpToDate>false</LinksUpToDate>
  <SharedDoc>false</SharedDoc>
  <HyperlinkBase/>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FEATURE DETECTION AND MATCHING</dc:title>
  <dc:creator>Admin</dc:creator>
  <dc:description>generated using python-pptx</dc:description>
  <cp:lastModifiedBy>Admin</cp:lastModifiedBy>
  <cp:revision>39</cp:revision>
  <dcterms:created xsi:type="dcterms:W3CDTF">2013-01-27T09:14:16Z</dcterms:created>
  <dcterms:modified xsi:type="dcterms:W3CDTF">2025-08-18T08:27:13Z</dcterms:modified>
</cp:coreProperties>
</file>